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630" r:id="rId2"/>
    <p:sldId id="636" r:id="rId3"/>
    <p:sldId id="679" r:id="rId4"/>
    <p:sldId id="680" r:id="rId5"/>
    <p:sldId id="681" r:id="rId6"/>
    <p:sldId id="684" r:id="rId7"/>
    <p:sldId id="682" r:id="rId8"/>
    <p:sldId id="685" r:id="rId9"/>
    <p:sldId id="688" r:id="rId10"/>
    <p:sldId id="689" r:id="rId11"/>
    <p:sldId id="693" r:id="rId12"/>
    <p:sldId id="690" r:id="rId13"/>
    <p:sldId id="691" r:id="rId14"/>
    <p:sldId id="692" r:id="rId15"/>
    <p:sldId id="687" r:id="rId16"/>
    <p:sldId id="696" r:id="rId17"/>
    <p:sldId id="701" r:id="rId18"/>
    <p:sldId id="706" r:id="rId19"/>
    <p:sldId id="707" r:id="rId20"/>
    <p:sldId id="702" r:id="rId21"/>
    <p:sldId id="709" r:id="rId22"/>
    <p:sldId id="710" r:id="rId23"/>
    <p:sldId id="708" r:id="rId24"/>
    <p:sldId id="711" r:id="rId25"/>
    <p:sldId id="713" r:id="rId26"/>
    <p:sldId id="714" r:id="rId27"/>
    <p:sldId id="715" r:id="rId28"/>
    <p:sldId id="716" r:id="rId29"/>
    <p:sldId id="718" r:id="rId30"/>
    <p:sldId id="720" r:id="rId31"/>
    <p:sldId id="717" r:id="rId32"/>
    <p:sldId id="719" r:id="rId33"/>
    <p:sldId id="721" r:id="rId34"/>
    <p:sldId id="724" r:id="rId35"/>
    <p:sldId id="722" r:id="rId36"/>
    <p:sldId id="703" r:id="rId37"/>
    <p:sldId id="726" r:id="rId38"/>
    <p:sldId id="593" r:id="rId39"/>
    <p:sldId id="594" r:id="rId40"/>
    <p:sldId id="595" r:id="rId41"/>
    <p:sldId id="596" r:id="rId42"/>
    <p:sldId id="597" r:id="rId43"/>
    <p:sldId id="598" r:id="rId44"/>
    <p:sldId id="599" r:id="rId45"/>
    <p:sldId id="600" r:id="rId46"/>
    <p:sldId id="601" r:id="rId47"/>
    <p:sldId id="602" r:id="rId48"/>
    <p:sldId id="603" r:id="rId49"/>
    <p:sldId id="604" r:id="rId50"/>
    <p:sldId id="606" r:id="rId51"/>
    <p:sldId id="608" r:id="rId52"/>
    <p:sldId id="605" r:id="rId53"/>
    <p:sldId id="607" r:id="rId54"/>
    <p:sldId id="611" r:id="rId55"/>
    <p:sldId id="612" r:id="rId56"/>
    <p:sldId id="613" r:id="rId57"/>
    <p:sldId id="614" r:id="rId58"/>
    <p:sldId id="620" r:id="rId59"/>
    <p:sldId id="615" r:id="rId60"/>
    <p:sldId id="616" r:id="rId61"/>
    <p:sldId id="619" r:id="rId62"/>
    <p:sldId id="618" r:id="rId63"/>
    <p:sldId id="617" r:id="rId64"/>
    <p:sldId id="621" r:id="rId6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0"/>
    <p:restoredTop sz="94967"/>
  </p:normalViewPr>
  <p:slideViewPr>
    <p:cSldViewPr snapToGrid="0">
      <p:cViewPr varScale="1">
        <p:scale>
          <a:sx n="72" d="100"/>
          <a:sy n="72" d="100"/>
        </p:scale>
        <p:origin x="232" y="1848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1/3/26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547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6780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620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067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7377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1851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8789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6481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9240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3834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104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1099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2122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760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5603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4757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374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3027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1862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11316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5231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207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082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61746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36175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0970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318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27349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0532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9480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41393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5872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4311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8994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9609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작업 시작</a:t>
            </a:r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7206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6349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67594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06433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6294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11041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26938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37567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317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28004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14075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05073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16069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57285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FCA6-E8B2-4819-1984-556CE22B3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AA4EB-8530-F806-F16F-DC5006BBC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C6B65-7FE0-BFD9-77F5-DB00859DF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2208-DD02-7D0D-3F50-0B803621F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33573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D936-D28F-8E34-4397-0C61A6A5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2D543-11BA-0E89-2A17-0E1C26745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2744C-0094-CBB9-44DC-65FC6FF6D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3D5C2-FA26-98BC-F278-46D3AC03F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60917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C2726-2589-078C-A970-0487F93ED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89515-5003-8863-1389-38FB7AC78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5B786-095E-DCA5-3666-1F14E14D5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B915-7272-0B70-9E75-7EEE9EF5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4193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652A-540D-848C-E53B-F97940EF0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0D8D3-C280-89A7-B2EC-55D5D6BBE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08260-B3D8-B985-6429-803A32735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F64F1-07E6-6349-553F-B85328A06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70531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4C3FE-2984-839B-12ED-D4B0F011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641266-CD03-EBE8-46FA-01EA5B6AA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EA8CB-1E6C-8C76-B3B7-55318C2C3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BE012-D75C-FB86-FEEA-E5909252F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05116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62B3-BB63-2D70-AE47-6997FAD2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16AA2-FF14-F21D-99AE-0110D65C5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A9A0D-D7E1-3EAA-870F-C7C89AAED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BF5CA-E8F6-D026-75E2-1EB6411D6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103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807829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2137-D8E9-0B7F-B1E3-55A73607B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C0E33-300E-5C2E-72DB-8C329B596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71866D-CB82-BAF3-C284-7CA90273B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F81AD-EF82-2625-703D-7EF68AF43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424883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47A6-4180-1F1B-146A-F78B712A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672A7-7205-6B66-DDF5-9643840A6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FF785F-0F49-0597-6252-62C1A32FA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B3778-AE1D-F95D-F585-E0B4F6165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848343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4693-F775-C437-0486-45095D0BB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9BA625-858D-BF63-F0CA-7C8689AC7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C2047-A7D0-8504-75BC-ABD2351C7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6559C-91D0-5BBA-9BC1-32DA0BA093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027406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37FC-8B24-9F9D-EFF1-89A9D1AB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D3092-979C-3077-5891-14657DB40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05A81-8138-BB53-40CC-6A7857DA8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47F2E-2A5E-8047-55EE-5EC8DF7FE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427007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37FC-8B24-9F9D-EFF1-89A9D1AB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D3092-979C-3077-5891-14657DB40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05A81-8138-BB53-40CC-6A7857DA8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47F2E-2A5E-8047-55EE-5EC8DF7FE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3664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50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6062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994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13</a:t>
            </a:r>
            <a:r>
              <a:rPr lang="en-US" b="1" dirty="0"/>
              <a:t>_ </a:t>
            </a:r>
            <a:r>
              <a:rPr lang="ko-KR" altLang="en-US" b="1" dirty="0"/>
              <a:t>쓰레드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1/3/26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1/3/26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1/3/26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1/3/26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1/3/26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1/3/26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1/3/26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1/3/26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1/3/26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1/3/26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1/3/26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프로그램과 프로세스</a:t>
            </a:r>
            <a:r>
              <a:rPr lang="en-US" altLang="ko-KR" sz="3200" b="1" dirty="0"/>
              <a:t>(program &amp; process)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프로그램이 실행되면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OS</a:t>
            </a:r>
            <a:r>
              <a:rPr lang="ko-KR" altLang="en-US" sz="2400" b="1" dirty="0"/>
              <a:t>로 </a:t>
            </a:r>
            <a:r>
              <a:rPr lang="ko-KR" altLang="en-US" sz="2400" b="1" dirty="0" err="1"/>
              <a:t>부터</a:t>
            </a:r>
            <a:r>
              <a:rPr lang="ko-KR" altLang="en-US" sz="2400" b="1" dirty="0"/>
              <a:t> 자원을 </a:t>
            </a:r>
            <a:r>
              <a:rPr lang="ko-KR" altLang="en-US" sz="2400" b="1" dirty="0" err="1"/>
              <a:t>할당받아</a:t>
            </a:r>
            <a:r>
              <a:rPr lang="ko-KR" altLang="en-US" sz="2400" b="1" dirty="0"/>
              <a:t> 프로세스가 된다</a:t>
            </a:r>
            <a:r>
              <a:rPr lang="en-US" altLang="ko-KR" sz="2400" b="1" dirty="0"/>
              <a:t>.</a:t>
            </a:r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CC3982A4-7527-F082-4A40-25E4B39FE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405" y="2439988"/>
            <a:ext cx="4392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600" b="1" dirty="0">
                <a:latin typeface="견명조" pitchFamily="18" charset="-127"/>
              </a:rPr>
              <a:t>프로그램</a:t>
            </a:r>
            <a:r>
              <a:rPr lang="ko-KR" altLang="en-US" sz="1600" dirty="0">
                <a:latin typeface="견명조" pitchFamily="18" charset="-127"/>
              </a:rPr>
              <a:t> </a:t>
            </a:r>
            <a:r>
              <a:rPr lang="en-US" altLang="ko-KR" sz="1600" dirty="0">
                <a:latin typeface="견명조" pitchFamily="18" charset="-127"/>
              </a:rPr>
              <a:t>: </a:t>
            </a:r>
            <a:r>
              <a:rPr lang="ko-KR" altLang="en-US" sz="1600" dirty="0">
                <a:latin typeface="견명조" pitchFamily="18" charset="-127"/>
              </a:rPr>
              <a:t>실행 가능한 파일</a:t>
            </a:r>
            <a:r>
              <a:rPr lang="en-US" altLang="ko-KR" sz="1600" dirty="0">
                <a:latin typeface="견명조" pitchFamily="18" charset="-127"/>
              </a:rPr>
              <a:t>(HDD, SSD)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F77F4207-4161-58FA-9407-E5ACEC261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298" y="2409508"/>
            <a:ext cx="46085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600" b="1" dirty="0">
                <a:latin typeface="견명조" pitchFamily="18" charset="-127"/>
              </a:rPr>
              <a:t>프로세스</a:t>
            </a:r>
            <a:r>
              <a:rPr lang="ko-KR" altLang="en-US" sz="1600" dirty="0">
                <a:latin typeface="견명조" pitchFamily="18" charset="-127"/>
              </a:rPr>
              <a:t> </a:t>
            </a:r>
            <a:r>
              <a:rPr lang="en-US" altLang="ko-KR" sz="1600" dirty="0">
                <a:latin typeface="견명조" pitchFamily="18" charset="-127"/>
              </a:rPr>
              <a:t>: </a:t>
            </a:r>
            <a:r>
              <a:rPr lang="ko-KR" altLang="en-US" sz="1600" dirty="0">
                <a:latin typeface="견명조" pitchFamily="18" charset="-127"/>
              </a:rPr>
              <a:t>실행 중인 프로그램</a:t>
            </a:r>
            <a:r>
              <a:rPr lang="en-US" altLang="ko-KR" sz="1600" dirty="0">
                <a:latin typeface="견명조" pitchFamily="18" charset="-127"/>
              </a:rPr>
              <a:t>(</a:t>
            </a:r>
            <a:r>
              <a:rPr lang="ko-KR" altLang="en-US" sz="1600" dirty="0">
                <a:latin typeface="견명조" pitchFamily="18" charset="-127"/>
              </a:rPr>
              <a:t>메모리</a:t>
            </a:r>
            <a:r>
              <a:rPr lang="en-US" altLang="ko-KR" sz="1600" dirty="0">
                <a:latin typeface="견명조" pitchFamily="18" charset="-127"/>
              </a:rPr>
              <a:t>)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210ADDCC-510D-5265-BAFC-1DD472E0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789555"/>
            <a:ext cx="3176588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0AEBFCE0-7566-C707-9F63-393A9F30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053" y="2840355"/>
            <a:ext cx="344487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9FE508D-1959-795C-A4D3-39A11D1D4185}"/>
              </a:ext>
            </a:extLst>
          </p:cNvPr>
          <p:cNvSpPr/>
          <p:nvPr/>
        </p:nvSpPr>
        <p:spPr>
          <a:xfrm rot="16200000">
            <a:off x="5576775" y="3870962"/>
            <a:ext cx="336884" cy="104700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7DFD72CC-4A27-9848-4E55-07CF24429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938" y="3943668"/>
            <a:ext cx="73374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ko-KR" altLang="en-US" sz="1600" dirty="0">
                <a:latin typeface="견명조" pitchFamily="18" charset="-127"/>
              </a:rPr>
              <a:t>실행</a:t>
            </a:r>
            <a:endParaRPr lang="en-US" altLang="ko-KR" sz="1600" dirty="0">
              <a:latin typeface="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6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 그룹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175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관련된 여러 쓰레드를 묶어서 다루기 위한 것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</a:t>
            </a:r>
            <a:r>
              <a:rPr lang="en-US" altLang="ko-KR" sz="2400" b="1" dirty="0"/>
              <a:t>main</a:t>
            </a:r>
            <a:r>
              <a:rPr lang="ko-KR" altLang="en-US" sz="2400" b="1" dirty="0"/>
              <a:t>쓰레드 그룹이 기본 값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66850-A279-8FA6-703D-452084B9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7" y="2374029"/>
            <a:ext cx="4919031" cy="881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84AAC7-796A-CBC0-2F36-E02B0D0C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89851"/>
            <a:ext cx="7772400" cy="1187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1EC0E4-4FAD-8008-9712-AC1489232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697" y="2769028"/>
            <a:ext cx="7010863" cy="1161876"/>
          </a:xfrm>
          <a:prstGeom prst="rect">
            <a:avLst/>
          </a:prstGeom>
        </p:spPr>
      </p:pic>
      <p:sp>
        <p:nvSpPr>
          <p:cNvPr id="8" name="Text Box 20">
            <a:extLst>
              <a:ext uri="{FF2B5EF4-FFF2-40B4-BE49-F238E27FC236}">
                <a16:creationId xmlns:a16="http://schemas.microsoft.com/office/drawing/2014/main" id="{F3EC97AF-72A9-7EAC-7BB3-3A0DAB47E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32" y="4016233"/>
            <a:ext cx="7816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쓰레드 그룹과 관련된 </a:t>
            </a:r>
            <a:r>
              <a:rPr lang="en-US" altLang="ko-KR" dirty="0"/>
              <a:t>Thread</a:t>
            </a:r>
            <a:r>
              <a:rPr lang="ko-KR" altLang="en-US" dirty="0"/>
              <a:t>의 메서드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302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0356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ThreadGroup</a:t>
            </a:r>
            <a:r>
              <a:rPr lang="ko-KR" altLang="en-US" sz="3200" b="1" dirty="0"/>
              <a:t>의 생성자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메서드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7E4EB-4957-29F4-D763-A242747D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" y="1590219"/>
            <a:ext cx="7513320" cy="52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데몬 쓰레드</a:t>
            </a:r>
            <a:r>
              <a:rPr lang="en-US" altLang="ko-KR" sz="3200" b="1" dirty="0"/>
              <a:t>(daemon thread)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>
                <a:latin typeface="견명조" pitchFamily="18" charset="-127"/>
              </a:rPr>
              <a:t>보조적인 역할을 수행</a:t>
            </a:r>
            <a:r>
              <a:rPr lang="en-US" altLang="ko-KR" sz="2400" b="1" dirty="0">
                <a:latin typeface="견명조" pitchFamily="18" charset="-127"/>
              </a:rPr>
              <a:t>.</a:t>
            </a:r>
            <a:r>
              <a:rPr lang="ko-KR" altLang="en-US" sz="2400" b="1" dirty="0">
                <a:latin typeface="견명조" pitchFamily="18" charset="-127"/>
              </a:rPr>
              <a:t> 모든 일반 쓰레드가 종료되면</a:t>
            </a:r>
            <a:r>
              <a:rPr lang="en-US" altLang="ko-KR" sz="2400" b="1" dirty="0">
                <a:latin typeface="견명조" pitchFamily="18" charset="-127"/>
              </a:rPr>
              <a:t>,</a:t>
            </a:r>
            <a:r>
              <a:rPr lang="ko-KR" altLang="en-US" sz="2400" b="1" dirty="0">
                <a:latin typeface="견명조" pitchFamily="18" charset="-127"/>
              </a:rPr>
              <a:t> 자동 종료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60DCA-F88A-C13E-248A-67B5FA2E0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" y="2265388"/>
            <a:ext cx="7772400" cy="114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27395-DA06-A4E1-629B-EE044791D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40" y="3785393"/>
            <a:ext cx="4759960" cy="2617318"/>
          </a:xfrm>
          <a:prstGeom prst="rect">
            <a:avLst/>
          </a:prstGeom>
        </p:spPr>
      </p:pic>
      <p:sp>
        <p:nvSpPr>
          <p:cNvPr id="11" name="Text Box 20">
            <a:extLst>
              <a:ext uri="{FF2B5EF4-FFF2-40B4-BE49-F238E27FC236}">
                <a16:creationId xmlns:a16="http://schemas.microsoft.com/office/drawing/2014/main" id="{A28FA97D-756A-FC01-7080-40085DBE2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590" y="3397441"/>
            <a:ext cx="86042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>
                <a:latin typeface="견명조" pitchFamily="18" charset="-127"/>
              </a:rPr>
              <a:t>[</a:t>
            </a:r>
            <a:r>
              <a:rPr lang="ko-KR" altLang="en-US" dirty="0">
                <a:latin typeface="견명조" pitchFamily="18" charset="-127"/>
              </a:rPr>
              <a:t>참고</a:t>
            </a:r>
            <a:r>
              <a:rPr lang="en-US" altLang="ko-KR" dirty="0">
                <a:latin typeface="견명조" pitchFamily="18" charset="-127"/>
              </a:rPr>
              <a:t>]</a:t>
            </a:r>
            <a:r>
              <a:rPr lang="ko-KR" altLang="en-US" dirty="0">
                <a:latin typeface="견명조" pitchFamily="18" charset="-127"/>
              </a:rPr>
              <a:t> </a:t>
            </a:r>
            <a:r>
              <a:rPr lang="en-US" altLang="ko-KR" dirty="0" err="1">
                <a:latin typeface="견명조" pitchFamily="18" charset="-127"/>
              </a:rPr>
              <a:t>setDaemon</a:t>
            </a:r>
            <a:r>
              <a:rPr lang="en-US" altLang="ko-KR" dirty="0">
                <a:latin typeface="견명조" pitchFamily="18" charset="-127"/>
              </a:rPr>
              <a:t>(</a:t>
            </a:r>
            <a:r>
              <a:rPr lang="en-US" altLang="ko-KR" dirty="0" err="1">
                <a:latin typeface="견명조" pitchFamily="18" charset="-127"/>
              </a:rPr>
              <a:t>boolean</a:t>
            </a:r>
            <a:r>
              <a:rPr lang="en-US" altLang="ko-KR" dirty="0">
                <a:latin typeface="견명조" pitchFamily="18" charset="-127"/>
              </a:rPr>
              <a:t> on)</a:t>
            </a:r>
            <a:r>
              <a:rPr lang="ko-KR" altLang="en-US" dirty="0">
                <a:latin typeface="견명조" pitchFamily="18" charset="-127"/>
              </a:rPr>
              <a:t>은 반드시 </a:t>
            </a:r>
            <a:r>
              <a:rPr lang="en-US" altLang="ko-KR" dirty="0">
                <a:latin typeface="견명조" pitchFamily="18" charset="-127"/>
              </a:rPr>
              <a:t>start()</a:t>
            </a:r>
            <a:r>
              <a:rPr lang="ko-KR" altLang="en-US" dirty="0" err="1">
                <a:latin typeface="견명조" pitchFamily="18" charset="-127"/>
              </a:rPr>
              <a:t>를</a:t>
            </a:r>
            <a:r>
              <a:rPr lang="ko-KR" altLang="en-US" dirty="0">
                <a:latin typeface="견명조" pitchFamily="18" charset="-127"/>
              </a:rPr>
              <a:t> 호출하기 전에 실행되어야 한다</a:t>
            </a:r>
            <a:r>
              <a:rPr lang="en-US" altLang="ko-KR" dirty="0">
                <a:latin typeface="견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13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실행 제어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쓰레드의 실행을 제어하는데 사용되는 메서드</a:t>
            </a:r>
            <a:endParaRPr lang="en-US" altLang="ko-KR" sz="2400" b="1" dirty="0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F98F97CD-68CE-0E23-F1FB-F58589AE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630" y="6058345"/>
            <a:ext cx="8604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dirty="0">
                <a:latin typeface="견명조" pitchFamily="18" charset="-127"/>
              </a:rPr>
              <a:t>[</a:t>
            </a:r>
            <a:r>
              <a:rPr lang="ko-KR" altLang="en-US" dirty="0">
                <a:latin typeface="견명조" pitchFamily="18" charset="-127"/>
              </a:rPr>
              <a:t>참고</a:t>
            </a:r>
            <a:r>
              <a:rPr lang="en-US" altLang="ko-KR" dirty="0">
                <a:latin typeface="견명조" pitchFamily="18" charset="-127"/>
              </a:rPr>
              <a:t>]</a:t>
            </a:r>
            <a:r>
              <a:rPr lang="ko-KR" altLang="en-US" dirty="0">
                <a:latin typeface="견명조" pitchFamily="18" charset="-127"/>
              </a:rPr>
              <a:t> </a:t>
            </a:r>
            <a:r>
              <a:rPr lang="en-US" altLang="ko-KR" dirty="0">
                <a:latin typeface="견명조" pitchFamily="18" charset="-127"/>
              </a:rPr>
              <a:t>resume(), stop(), suspend()</a:t>
            </a:r>
            <a:r>
              <a:rPr lang="ko-KR" altLang="en-US" dirty="0">
                <a:latin typeface="견명조" pitchFamily="18" charset="-127"/>
              </a:rPr>
              <a:t>는 쓰레드를 교착상태로 만들기 쉽기 때문에 </a:t>
            </a:r>
            <a:r>
              <a:rPr lang="en-US" altLang="ko-KR" dirty="0">
                <a:latin typeface="견명조" pitchFamily="18" charset="-127"/>
              </a:rPr>
              <a:t>deprecated</a:t>
            </a:r>
            <a:r>
              <a:rPr lang="ko-KR" altLang="en-US" dirty="0">
                <a:latin typeface="견명조" pitchFamily="18" charset="-127"/>
              </a:rPr>
              <a:t>되었다</a:t>
            </a:r>
            <a:r>
              <a:rPr lang="en-US" altLang="ko-KR" dirty="0">
                <a:latin typeface="견명조" pitchFamily="18" charset="-127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3691-737D-F7D8-A351-C598AFC6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4" y="2272764"/>
            <a:ext cx="8305800" cy="38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05597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상태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E8F06-B0FD-DD92-F7D2-784311D1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581737"/>
            <a:ext cx="6486526" cy="1995853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15F1A2F5-B3D9-CEB3-5AF8-14DF33AC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41" y="5626735"/>
            <a:ext cx="547687" cy="10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4F9B768-01F2-A1E4-BECB-B4D13C5B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28" y="5444173"/>
            <a:ext cx="5884863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81AE176D-C1B6-8D47-49EC-F58271FA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16" y="5626735"/>
            <a:ext cx="1430337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1">
            <a:extLst>
              <a:ext uri="{FF2B5EF4-FFF2-40B4-BE49-F238E27FC236}">
                <a16:creationId xmlns:a16="http://schemas.microsoft.com/office/drawing/2014/main" id="{5F2F5134-177B-394D-AAF3-B8F1139F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41" y="3874135"/>
            <a:ext cx="2432050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EFF85DBF-0525-24F4-3990-40B0D5FB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228" y="3910648"/>
            <a:ext cx="1884363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1DE6DDCF-65E6-4DBE-6BD5-797B0B19F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78" y="3874135"/>
            <a:ext cx="98583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82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실행 제어</a:t>
            </a:r>
            <a:r>
              <a:rPr lang="en-US" altLang="ko-KR" sz="3200" b="1" dirty="0"/>
              <a:t>(1/5)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sleep()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현재 실행중인 쓰레드를 지정된 시간동안 멈추게 한다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예외처리 필수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550B9-554B-7239-74CF-86E796D1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64" y="2361119"/>
            <a:ext cx="7035800" cy="812800"/>
          </a:xfrm>
          <a:prstGeom prst="rect">
            <a:avLst/>
          </a:prstGeom>
        </p:spPr>
      </p:pic>
      <p:sp>
        <p:nvSpPr>
          <p:cNvPr id="4" name="Text Box 20">
            <a:extLst>
              <a:ext uri="{FF2B5EF4-FFF2-40B4-BE49-F238E27FC236}">
                <a16:creationId xmlns:a16="http://schemas.microsoft.com/office/drawing/2014/main" id="{34188C74-AD7F-16B3-4431-786775134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02" y="4587112"/>
            <a:ext cx="8604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5pPr>
            <a:lvl6pPr marL="25146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6pPr>
            <a:lvl7pPr marL="29718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7pPr>
            <a:lvl8pPr marL="34290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8pPr>
            <a:lvl9pPr marL="3886200" indent="-228600" algn="ctr" eaLnBrk="0" fontAlgn="base" latinLnBrk="1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anose="02070309020205020404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sz="1800" dirty="0">
                <a:latin typeface="견명조" pitchFamily="18" charset="-127"/>
              </a:rPr>
              <a:t>특정 쓰레드를 지정해서 멈추게 하는 것은 가능하지 않다</a:t>
            </a:r>
            <a:r>
              <a:rPr lang="en-US" altLang="ko-KR" sz="1800" dirty="0">
                <a:latin typeface="견명조" pitchFamily="18" charset="-127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65FE7-0A8A-7BA6-73F2-2F46C77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14" y="3345434"/>
            <a:ext cx="6099876" cy="988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E65AA-5BA1-DA9A-B1A9-27F0A2EAE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368" y="3216910"/>
            <a:ext cx="3891280" cy="131761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오른쪽 화살표 22">
            <a:extLst>
              <a:ext uri="{FF2B5EF4-FFF2-40B4-BE49-F238E27FC236}">
                <a16:creationId xmlns:a16="http://schemas.microsoft.com/office/drawing/2014/main" id="{2EF8D40C-27A7-D5A4-4898-7DF42CEB2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7003" y="3688813"/>
            <a:ext cx="511175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0441C-D523-2F17-D9D4-B1F390B2B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95" y="5028006"/>
            <a:ext cx="5044245" cy="9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1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실행 제어</a:t>
            </a:r>
            <a:r>
              <a:rPr lang="en-US" altLang="ko-KR" sz="3200" b="1" dirty="0"/>
              <a:t>(2/5)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interrupt()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대기상태</a:t>
            </a:r>
            <a:r>
              <a:rPr lang="en-US" altLang="ko-KR" sz="2400" b="1" dirty="0"/>
              <a:t>(WAITING)</a:t>
            </a:r>
            <a:r>
              <a:rPr lang="ko-KR" altLang="en-US" sz="2400" b="1" dirty="0"/>
              <a:t>인 쓰레드를 실행대기 상태</a:t>
            </a:r>
            <a:r>
              <a:rPr lang="en-US" altLang="ko-KR" sz="2400" b="1" dirty="0"/>
              <a:t>(RUNNABLE)</a:t>
            </a:r>
            <a:r>
              <a:rPr lang="ko-KR" altLang="en-US" sz="2400" b="1" dirty="0"/>
              <a:t>로 만든다</a:t>
            </a:r>
            <a:r>
              <a:rPr lang="en-US" altLang="ko-KR" sz="24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AC1EC-733C-A6E0-3AD6-1E1BAB91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80" y="2291681"/>
            <a:ext cx="6940420" cy="978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9D086-B67E-F6A4-72A5-FB837FB0B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53" y="3369871"/>
            <a:ext cx="2896959" cy="207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FA84A-426C-65DC-F3A4-BA6451A5E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134" y="4091403"/>
            <a:ext cx="5638801" cy="1938118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06452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실행 제어</a:t>
            </a:r>
            <a:r>
              <a:rPr lang="en-US" altLang="ko-KR" sz="3200" b="1" dirty="0"/>
              <a:t>(3/5)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suspend(), resume(), stop()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쓰레드를 일시정지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재개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완전정지 시킨다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교착상태에 빠지기 쉽다</a:t>
            </a:r>
            <a:r>
              <a:rPr lang="en-US" altLang="ko-KR" sz="24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67366-D209-C9E4-998B-274E02B8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33" y="2345266"/>
            <a:ext cx="4547971" cy="3259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9F856-B1F9-87A8-9F16-B776C928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849" y="2455332"/>
            <a:ext cx="4083773" cy="905932"/>
          </a:xfrm>
          <a:prstGeom prst="rect">
            <a:avLst/>
          </a:prstGeom>
        </p:spPr>
      </p:pic>
      <p:sp>
        <p:nvSpPr>
          <p:cNvPr id="7" name="오른쪽 화살표 22">
            <a:extLst>
              <a:ext uri="{FF2B5EF4-FFF2-40B4-BE49-F238E27FC236}">
                <a16:creationId xmlns:a16="http://schemas.microsoft.com/office/drawing/2014/main" id="{F3C45298-8335-1DA2-F95D-1A53D5FE9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470" y="2732078"/>
            <a:ext cx="511175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96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실행 제어</a:t>
            </a:r>
            <a:r>
              <a:rPr lang="en-US" altLang="ko-KR" sz="3200" b="1" dirty="0"/>
              <a:t>(4/5)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yield()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남은 시간을 다음 쓰레드에게 양보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자신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현재 쓰레드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은 실행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대기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BD60F-04BF-E082-CD5C-55E62F8C0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7" y="2328334"/>
            <a:ext cx="6280100" cy="4353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5EFC6-C466-28F9-3827-B505C466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167" y="2425698"/>
            <a:ext cx="2273300" cy="265218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865449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실행 제어</a:t>
            </a:r>
            <a:r>
              <a:rPr lang="en-US" altLang="ko-KR" sz="3200" b="1" dirty="0"/>
              <a:t>(5/5)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join()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101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특정 쓰레드가 작업하는 것을 기다린다</a:t>
            </a:r>
            <a:r>
              <a:rPr lang="en-US" altLang="ko-KR" sz="2400" b="1" dirty="0"/>
              <a:t>. interrupt()</a:t>
            </a:r>
            <a:r>
              <a:rPr lang="ko-KR" altLang="en-US" sz="2400" b="1" dirty="0"/>
              <a:t>로 중단 가능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예외 발생</a:t>
            </a:r>
            <a:r>
              <a:rPr lang="en-US" altLang="ko-KR" sz="24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B5A04-0BE3-068B-B2DE-18DC54AA1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8" y="2265028"/>
            <a:ext cx="6637866" cy="1134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B07C3-4D2A-9EE1-D9BB-B1A4AD24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526533"/>
            <a:ext cx="6739467" cy="2136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02DD0-BDCC-32FE-D1A2-EC9EB6F48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01" y="2440973"/>
            <a:ext cx="4495800" cy="7904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E7D02-2925-09E9-F86A-BB3F60A89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616" y="4643968"/>
            <a:ext cx="3515784" cy="1400976"/>
          </a:xfrm>
          <a:prstGeom prst="rect">
            <a:avLst/>
          </a:prstGeom>
        </p:spPr>
      </p:pic>
      <p:sp>
        <p:nvSpPr>
          <p:cNvPr id="11" name="오른쪽 화살표 22">
            <a:extLst>
              <a:ext uri="{FF2B5EF4-FFF2-40B4-BE49-F238E27FC236}">
                <a16:creationId xmlns:a16="http://schemas.microsoft.com/office/drawing/2014/main" id="{5DED3B97-A4EF-EDA3-3C44-F5F6C32BB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537" y="5162014"/>
            <a:ext cx="511175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프로세스와 쓰레드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프로세스</a:t>
            </a:r>
            <a:r>
              <a:rPr lang="en-US" altLang="ko-KR" sz="2400" b="1" dirty="0"/>
              <a:t>(=</a:t>
            </a:r>
            <a:r>
              <a:rPr lang="ko-KR" altLang="en-US" sz="2400" b="1" dirty="0"/>
              <a:t> 자원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쓰레드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에서 실제 작업을 수행하는 것은 쓰레드</a:t>
            </a:r>
            <a:endParaRPr lang="en-US" altLang="ko-KR" sz="2400" b="1" dirty="0"/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020E4693-8276-4089-2FA8-51A34A20C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295" y="2493010"/>
            <a:ext cx="5795963" cy="568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rgbClr val="DAD2C4"/>
            </a:solidFill>
            <a:miter lim="800000"/>
            <a:headEnd/>
            <a:tailEnd/>
          </a:ln>
        </p:spPr>
        <p:txBody>
          <a:bodyPr tIns="144000" bIns="144000" anchor="ctr">
            <a:spAutoFit/>
          </a:bodyPr>
          <a:lstStyle/>
          <a:p>
            <a:pPr marL="266700" indent="-266700" algn="ctr">
              <a:defRPr/>
            </a:pPr>
            <a:r>
              <a:rPr lang="ko-KR" altLang="en-US" sz="1800" b="1" dirty="0">
                <a:latin typeface="견명조" pitchFamily="18" charset="-127"/>
              </a:rPr>
              <a:t>프로세스 </a:t>
            </a:r>
            <a:r>
              <a:rPr lang="en-US" altLang="ko-KR" sz="1800" b="1" dirty="0">
                <a:latin typeface="견명조" pitchFamily="18" charset="-127"/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  <a:latin typeface="견명조" pitchFamily="18" charset="-127"/>
              </a:rPr>
              <a:t>쓰레드</a:t>
            </a:r>
            <a:r>
              <a:rPr lang="ko-KR" altLang="en-US" sz="1800" b="1" dirty="0">
                <a:latin typeface="견명조" pitchFamily="18" charset="-127"/>
              </a:rPr>
              <a:t> </a:t>
            </a:r>
            <a:r>
              <a:rPr lang="en-US" altLang="ko-KR" sz="1800" b="1" dirty="0">
                <a:latin typeface="견명조" pitchFamily="18" charset="-127"/>
              </a:rPr>
              <a:t>= </a:t>
            </a:r>
            <a:r>
              <a:rPr lang="ko-KR" altLang="en-US" sz="1800" b="1" dirty="0">
                <a:latin typeface="견명조" pitchFamily="18" charset="-127"/>
              </a:rPr>
              <a:t>공장 </a:t>
            </a:r>
            <a:r>
              <a:rPr lang="en-US" altLang="ko-KR" sz="1800" b="1" dirty="0">
                <a:latin typeface="견명조" pitchFamily="18" charset="-127"/>
              </a:rPr>
              <a:t>: </a:t>
            </a:r>
            <a:r>
              <a:rPr lang="ko-KR" altLang="en-US" sz="1800" b="1" dirty="0">
                <a:solidFill>
                  <a:srgbClr val="FF0000"/>
                </a:solidFill>
                <a:latin typeface="견명조" pitchFamily="18" charset="-127"/>
              </a:rPr>
              <a:t>일꾼</a:t>
            </a:r>
          </a:p>
        </p:txBody>
      </p:sp>
      <p:grpSp>
        <p:nvGrpSpPr>
          <p:cNvPr id="24" name="Group 40">
            <a:extLst>
              <a:ext uri="{FF2B5EF4-FFF2-40B4-BE49-F238E27FC236}">
                <a16:creationId xmlns:a16="http://schemas.microsoft.com/office/drawing/2014/main" id="{6D794928-FF10-F2C6-F444-301AD680828F}"/>
              </a:ext>
            </a:extLst>
          </p:cNvPr>
          <p:cNvGrpSpPr>
            <a:grpSpLocks/>
          </p:cNvGrpSpPr>
          <p:nvPr/>
        </p:nvGrpSpPr>
        <p:grpSpPr bwMode="auto">
          <a:xfrm>
            <a:off x="1047433" y="3439160"/>
            <a:ext cx="4140200" cy="2908300"/>
            <a:chOff x="295" y="2236"/>
            <a:chExt cx="2608" cy="1832"/>
          </a:xfrm>
        </p:grpSpPr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AC386C91-5761-56CA-82F6-20C446205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" y="2750"/>
              <a:ext cx="1973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2271B375-526A-10DA-ABA0-2951C17807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236"/>
              <a:ext cx="181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ko-KR" altLang="en-US" sz="1800" b="1" dirty="0">
                  <a:solidFill>
                    <a:srgbClr val="FF0000"/>
                  </a:solidFill>
                  <a:latin typeface="견명조" pitchFamily="18" charset="-127"/>
                </a:rPr>
                <a:t>싱글</a:t>
              </a:r>
              <a:r>
                <a:rPr lang="ko-KR" altLang="en-US" sz="1800" b="1" dirty="0">
                  <a:latin typeface="견명조" pitchFamily="18" charset="-127"/>
                </a:rPr>
                <a:t> 쓰레드 프로세스</a:t>
              </a:r>
            </a:p>
            <a:p>
              <a:pPr algn="l" eaLnBrk="1" hangingPunct="1"/>
              <a:r>
                <a:rPr lang="ko-KR" altLang="en-US" sz="1800" dirty="0">
                  <a:latin typeface="견명조" pitchFamily="18" charset="-127"/>
                </a:rPr>
                <a:t>   </a:t>
              </a:r>
              <a:r>
                <a:rPr lang="en-US" altLang="ko-KR" sz="1800" dirty="0">
                  <a:latin typeface="견명조" pitchFamily="18" charset="-127"/>
                </a:rPr>
                <a:t>= </a:t>
              </a:r>
              <a:r>
                <a:rPr lang="ko-KR" altLang="en-US" sz="1800" dirty="0">
                  <a:latin typeface="견명조" pitchFamily="18" charset="-127"/>
                </a:rPr>
                <a:t>자원</a:t>
              </a:r>
              <a:r>
                <a:rPr lang="en-US" altLang="ko-KR" sz="1800" dirty="0">
                  <a:latin typeface="견명조" pitchFamily="18" charset="-127"/>
                </a:rPr>
                <a:t>+</a:t>
              </a:r>
              <a:r>
                <a:rPr lang="ko-KR" altLang="en-US" sz="1800" dirty="0">
                  <a:solidFill>
                    <a:srgbClr val="FF0000"/>
                  </a:solidFill>
                  <a:latin typeface="견명조" pitchFamily="18" charset="-127"/>
                </a:rPr>
                <a:t>쓰레드</a:t>
              </a:r>
            </a:p>
          </p:txBody>
        </p:sp>
        <p:sp>
          <p:nvSpPr>
            <p:cNvPr id="27" name="AutoShape 37">
              <a:extLst>
                <a:ext uri="{FF2B5EF4-FFF2-40B4-BE49-F238E27FC236}">
                  <a16:creationId xmlns:a16="http://schemas.microsoft.com/office/drawing/2014/main" id="{15D4D0CF-6233-D6CC-FBD5-8DE4FA6FF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3158"/>
              <a:ext cx="862" cy="204"/>
            </a:xfrm>
            <a:prstGeom prst="wedgeRectCallout">
              <a:avLst>
                <a:gd name="adj1" fmla="val -45940"/>
                <a:gd name="adj2" fmla="val 90194"/>
              </a:avLst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ko-KR" altLang="en-US" dirty="0"/>
                <a:t>쓰레드</a:t>
              </a:r>
              <a:r>
                <a:rPr lang="en-US" altLang="ko-KR" dirty="0"/>
                <a:t>(</a:t>
              </a:r>
              <a:r>
                <a:rPr lang="ko-KR" altLang="en-US" dirty="0"/>
                <a:t>일꾼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28" name="AutoShape 38">
              <a:extLst>
                <a:ext uri="{FF2B5EF4-FFF2-40B4-BE49-F238E27FC236}">
                  <a16:creationId xmlns:a16="http://schemas.microsoft.com/office/drawing/2014/main" id="{421AA4D9-BA5A-B55B-AE1B-3BFD4AB59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2659"/>
              <a:ext cx="998" cy="204"/>
            </a:xfrm>
            <a:prstGeom prst="wedgeRectCallout">
              <a:avLst>
                <a:gd name="adj1" fmla="val -28356"/>
                <a:gd name="adj2" fmla="val 125000"/>
              </a:avLst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ko-KR" altLang="en-US" dirty="0"/>
                <a:t>프로세스</a:t>
              </a:r>
              <a:r>
                <a:rPr lang="en-US" altLang="ko-KR" dirty="0"/>
                <a:t>(</a:t>
              </a:r>
              <a:r>
                <a:rPr lang="ko-KR" altLang="en-US" dirty="0"/>
                <a:t>공장</a:t>
              </a:r>
              <a:r>
                <a:rPr lang="en-US" altLang="ko-KR" dirty="0"/>
                <a:t>)</a:t>
              </a:r>
            </a:p>
          </p:txBody>
        </p:sp>
        <p:pic>
          <p:nvPicPr>
            <p:cNvPr id="29" name="Picture 31" descr="MCj04290730000[1]">
              <a:extLst>
                <a:ext uri="{FF2B5EF4-FFF2-40B4-BE49-F238E27FC236}">
                  <a16:creationId xmlns:a16="http://schemas.microsoft.com/office/drawing/2014/main" id="{A9B6F9E1-5541-0409-5395-479FC41D3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8" y="3203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41">
            <a:extLst>
              <a:ext uri="{FF2B5EF4-FFF2-40B4-BE49-F238E27FC236}">
                <a16:creationId xmlns:a16="http://schemas.microsoft.com/office/drawing/2014/main" id="{667E08FB-75EC-BACF-A60D-698892708AAA}"/>
              </a:ext>
            </a:extLst>
          </p:cNvPr>
          <p:cNvGrpSpPr>
            <a:grpSpLocks/>
          </p:cNvGrpSpPr>
          <p:nvPr/>
        </p:nvGrpSpPr>
        <p:grpSpPr bwMode="auto">
          <a:xfrm>
            <a:off x="5577291" y="3429000"/>
            <a:ext cx="4678363" cy="2908300"/>
            <a:chOff x="2812" y="2236"/>
            <a:chExt cx="2947" cy="1832"/>
          </a:xfrm>
        </p:grpSpPr>
        <p:pic>
          <p:nvPicPr>
            <p:cNvPr id="31" name="Picture 29">
              <a:extLst>
                <a:ext uri="{FF2B5EF4-FFF2-40B4-BE49-F238E27FC236}">
                  <a16:creationId xmlns:a16="http://schemas.microsoft.com/office/drawing/2014/main" id="{A59B84E1-9CF4-7D9A-9EFF-7BA9F5C8A9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750"/>
              <a:ext cx="1973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20">
              <a:extLst>
                <a:ext uri="{FF2B5EF4-FFF2-40B4-BE49-F238E27FC236}">
                  <a16:creationId xmlns:a16="http://schemas.microsoft.com/office/drawing/2014/main" id="{38BF3CC7-C513-EA65-ADE5-F7E5CF8167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" y="2236"/>
              <a:ext cx="294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ko-KR" altLang="en-US" sz="1800" b="1" dirty="0">
                  <a:solidFill>
                    <a:srgbClr val="FF0000"/>
                  </a:solidFill>
                  <a:latin typeface="견명조" pitchFamily="18" charset="-127"/>
                </a:rPr>
                <a:t>멀티</a:t>
              </a:r>
              <a:r>
                <a:rPr lang="ko-KR" altLang="en-US" sz="1800" b="1" dirty="0">
                  <a:latin typeface="견명조" pitchFamily="18" charset="-127"/>
                </a:rPr>
                <a:t> 쓰레드 프로세스</a:t>
              </a:r>
            </a:p>
            <a:p>
              <a:pPr algn="l" eaLnBrk="1" hangingPunct="1"/>
              <a:r>
                <a:rPr lang="ko-KR" altLang="en-US" sz="1800" dirty="0">
                  <a:latin typeface="견명조" pitchFamily="18" charset="-127"/>
                </a:rPr>
                <a:t> </a:t>
              </a:r>
              <a:r>
                <a:rPr lang="en-US" altLang="ko-KR" sz="1800" dirty="0">
                  <a:latin typeface="견명조" pitchFamily="18" charset="-127"/>
                </a:rPr>
                <a:t>= </a:t>
              </a:r>
              <a:r>
                <a:rPr lang="ko-KR" altLang="en-US" sz="1800" dirty="0">
                  <a:latin typeface="견명조" pitchFamily="18" charset="-127"/>
                </a:rPr>
                <a:t>자원</a:t>
              </a:r>
              <a:r>
                <a:rPr lang="en-US" altLang="ko-KR" sz="1800" dirty="0">
                  <a:latin typeface="견명조" pitchFamily="18" charset="-127"/>
                </a:rPr>
                <a:t>+</a:t>
              </a:r>
              <a:r>
                <a:rPr lang="ko-KR" altLang="en-US" sz="1800" dirty="0">
                  <a:solidFill>
                    <a:srgbClr val="FF0000"/>
                  </a:solidFill>
                  <a:latin typeface="견명조" pitchFamily="18" charset="-127"/>
                </a:rPr>
                <a:t>쓰레드</a:t>
              </a:r>
              <a:r>
                <a:rPr lang="en-US" altLang="ko-KR" sz="1800" dirty="0">
                  <a:solidFill>
                    <a:srgbClr val="FF0000"/>
                  </a:solidFill>
                  <a:latin typeface="견명조" pitchFamily="18" charset="-127"/>
                </a:rPr>
                <a:t>+</a:t>
              </a:r>
              <a:r>
                <a:rPr lang="ko-KR" altLang="en-US" sz="1800" dirty="0">
                  <a:solidFill>
                    <a:srgbClr val="FF0000"/>
                  </a:solidFill>
                  <a:latin typeface="견명조" pitchFamily="18" charset="-127"/>
                </a:rPr>
                <a:t>쓰레드</a:t>
              </a:r>
              <a:r>
                <a:rPr lang="en-US" altLang="ko-KR" sz="1800" dirty="0">
                  <a:solidFill>
                    <a:srgbClr val="FF0000"/>
                  </a:solidFill>
                  <a:latin typeface="견명조" pitchFamily="18" charset="-127"/>
                </a:rPr>
                <a:t>+</a:t>
              </a:r>
              <a:r>
                <a:rPr lang="en-US" altLang="ko-KR" sz="1800" dirty="0">
                  <a:solidFill>
                    <a:srgbClr val="FF0000"/>
                  </a:solidFill>
                  <a:latin typeface="Arial" panose="020B0604020202020204" pitchFamily="34" charset="0"/>
                </a:rPr>
                <a:t>…</a:t>
              </a:r>
              <a:r>
                <a:rPr lang="en-US" altLang="ko-KR" sz="1800" dirty="0">
                  <a:solidFill>
                    <a:srgbClr val="FF0000"/>
                  </a:solidFill>
                  <a:latin typeface="견명조" pitchFamily="18" charset="-127"/>
                </a:rPr>
                <a:t>+</a:t>
              </a:r>
              <a:r>
                <a:rPr lang="ko-KR" altLang="en-US" sz="1800" dirty="0">
                  <a:solidFill>
                    <a:srgbClr val="FF0000"/>
                  </a:solidFill>
                  <a:latin typeface="견명조" pitchFamily="18" charset="-127"/>
                </a:rPr>
                <a:t>쓰레드</a:t>
              </a:r>
              <a:endParaRPr lang="en-US" altLang="ko-KR" sz="1800" dirty="0">
                <a:solidFill>
                  <a:srgbClr val="FF0000"/>
                </a:solidFill>
                <a:latin typeface="견명조" pitchFamily="18" charset="-127"/>
              </a:endParaRP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DDFD9029-F9CF-81D6-2B22-67F8B23BD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" y="3270"/>
              <a:ext cx="40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3600"/>
                <a:t>…</a:t>
              </a:r>
            </a:p>
          </p:txBody>
        </p:sp>
        <p:pic>
          <p:nvPicPr>
            <p:cNvPr id="34" name="Picture 32" descr="MCj04290730000[1]">
              <a:extLst>
                <a:ext uri="{FF2B5EF4-FFF2-40B4-BE49-F238E27FC236}">
                  <a16:creationId xmlns:a16="http://schemas.microsoft.com/office/drawing/2014/main" id="{72495C42-AE8D-7AB5-E6D4-962C3DEB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29" y="3158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3" descr="MCj04290730000[1]">
              <a:extLst>
                <a:ext uri="{FF2B5EF4-FFF2-40B4-BE49-F238E27FC236}">
                  <a16:creationId xmlns:a16="http://schemas.microsoft.com/office/drawing/2014/main" id="{74AA6B24-3D82-C4AF-08F0-91A93B4EC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28" y="3148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4" descr="MCj04290730000[1]">
              <a:extLst>
                <a:ext uri="{FF2B5EF4-FFF2-40B4-BE49-F238E27FC236}">
                  <a16:creationId xmlns:a16="http://schemas.microsoft.com/office/drawing/2014/main" id="{CDF94821-B828-037F-C05C-88BE8D78B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3" y="3148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670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synchronized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객체에 </a:t>
            </a:r>
            <a:r>
              <a:rPr lang="ko-KR" altLang="en-US" sz="2400" b="1" dirty="0" err="1"/>
              <a:t>락</a:t>
            </a:r>
            <a:r>
              <a:rPr lang="en-US" altLang="ko-KR" sz="2400" b="1" dirty="0"/>
              <a:t>(lock)</a:t>
            </a:r>
            <a:r>
              <a:rPr lang="ko-KR" altLang="en-US" sz="2400" b="1" dirty="0"/>
              <a:t>을 걸어서 한번에 하나의 쓰레드만 접근하게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데이터 일관성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1F68E-0958-C789-9F48-987BA853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2288192"/>
            <a:ext cx="6787414" cy="2376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C1D88-512B-E4FC-A9BE-87A30833E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7" y="4768878"/>
            <a:ext cx="5333868" cy="1310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2B592-2433-84F7-EA3A-EF0E475D8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533" y="4708645"/>
            <a:ext cx="5325534" cy="149510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오른쪽 화살표 22">
            <a:extLst>
              <a:ext uri="{FF2B5EF4-FFF2-40B4-BE49-F238E27FC236}">
                <a16:creationId xmlns:a16="http://schemas.microsoft.com/office/drawing/2014/main" id="{12FF1F2F-AFC9-676B-666E-80A1A405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804" y="5272081"/>
            <a:ext cx="511175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63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3AB3E-45F6-1F37-DBB7-1A2AEC0C7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" y="1118352"/>
            <a:ext cx="7493000" cy="5161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99650-41F4-3225-BEA9-B7EF4D12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217" y="2849879"/>
            <a:ext cx="4157136" cy="166285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014187-A30F-440F-4BF3-186321FF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556" y="4588933"/>
            <a:ext cx="1454339" cy="1885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7E77C-5EDA-6326-E5C0-03A825124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72" y="4586818"/>
            <a:ext cx="1469521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6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wait() &amp; notify(), </a:t>
            </a:r>
            <a:r>
              <a:rPr lang="en-US" altLang="ko-KR" sz="3200" b="1" dirty="0" err="1"/>
              <a:t>notifyAll</a:t>
            </a:r>
            <a:r>
              <a:rPr lang="en-US" altLang="ko-KR" sz="3200" b="1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쓰레드의 대기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통지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효율적인 쓰레드 제어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synchronized</a:t>
            </a:r>
            <a:r>
              <a:rPr lang="ko-KR" altLang="en-US" sz="2400" b="1" dirty="0" err="1"/>
              <a:t>블럭</a:t>
            </a:r>
            <a:r>
              <a:rPr lang="ko-KR" altLang="en-US" sz="2400" b="1" dirty="0"/>
              <a:t> 내에서 사용</a:t>
            </a:r>
            <a:r>
              <a:rPr lang="en-US" altLang="ko-KR" sz="2400" b="1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FCF24-45D3-738F-7ED8-3BB89C89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340707"/>
            <a:ext cx="6189133" cy="39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생산자와 소비자 문제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r>
              <a:rPr lang="en-US" altLang="ko-KR" sz="3200" b="1" dirty="0"/>
              <a:t>13-23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요리사는 </a:t>
            </a:r>
            <a:r>
              <a:rPr lang="en-US" altLang="ko-KR" sz="2400" b="1" dirty="0"/>
              <a:t>Table</a:t>
            </a:r>
            <a:r>
              <a:rPr lang="ko-KR" altLang="en-US" sz="2400" b="1" dirty="0"/>
              <a:t>에 음식을 추가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손님은 </a:t>
            </a:r>
            <a:r>
              <a:rPr lang="en-US" altLang="ko-KR" sz="2400" b="1" dirty="0"/>
              <a:t>Table</a:t>
            </a:r>
            <a:r>
              <a:rPr lang="ko-KR" altLang="en-US" sz="2400" b="1" dirty="0"/>
              <a:t>에서 음식을 제거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B0961-67BD-69F5-F55A-3C6954E7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86" y="2346053"/>
            <a:ext cx="5687785" cy="179059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D8873F-DCA3-644F-A55D-EC863A77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3" y="4232031"/>
            <a:ext cx="5692948" cy="213485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0AC9D-1631-3882-35C5-EDB1405DA887}"/>
              </a:ext>
            </a:extLst>
          </p:cNvPr>
          <p:cNvSpPr txBox="1"/>
          <p:nvPr/>
        </p:nvSpPr>
        <p:spPr>
          <a:xfrm>
            <a:off x="4981303" y="2381460"/>
            <a:ext cx="1560173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요리사</a:t>
            </a:r>
            <a:r>
              <a:rPr lang="en-US" altLang="ko-KR" sz="1400" dirty="0"/>
              <a:t>(</a:t>
            </a:r>
            <a:r>
              <a:rPr lang="ko-KR" altLang="en-US" sz="1400" dirty="0"/>
              <a:t>생산자</a:t>
            </a:r>
            <a:r>
              <a:rPr lang="en-US" altLang="ko-KR" sz="1400" dirty="0"/>
              <a:t>)</a:t>
            </a:r>
            <a:endParaRPr lang="en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83BCF-E3D3-5158-0F32-41B462EDDFD3}"/>
              </a:ext>
            </a:extLst>
          </p:cNvPr>
          <p:cNvSpPr txBox="1"/>
          <p:nvPr/>
        </p:nvSpPr>
        <p:spPr>
          <a:xfrm>
            <a:off x="4963885" y="4262176"/>
            <a:ext cx="1559169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손님</a:t>
            </a:r>
            <a:r>
              <a:rPr lang="en-US" altLang="ko-KR" sz="1400" dirty="0"/>
              <a:t>(</a:t>
            </a:r>
            <a:r>
              <a:rPr lang="ko-KR" altLang="en-US" sz="1400" dirty="0"/>
              <a:t>소비자</a:t>
            </a:r>
            <a:r>
              <a:rPr lang="en-US" altLang="ko-KR" sz="1400" dirty="0"/>
              <a:t>)</a:t>
            </a:r>
            <a:endParaRPr lang="en-K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0F1A9-B16A-A4C7-F6BF-6F518925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454" y="2345853"/>
            <a:ext cx="4652096" cy="40201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407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생산자와 소비자 문제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r>
              <a:rPr lang="en-US" altLang="ko-KR" sz="3200" b="1" dirty="0"/>
              <a:t>13-23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예외 발생</a:t>
            </a:r>
            <a:r>
              <a:rPr lang="en-US" altLang="ko-KR" sz="2000" dirty="0"/>
              <a:t>#1]</a:t>
            </a:r>
            <a:r>
              <a:rPr lang="ko-KR" altLang="en-US" sz="2000" dirty="0"/>
              <a:t> 요리사가 </a:t>
            </a:r>
            <a:r>
              <a:rPr lang="en-US" altLang="ko-KR" sz="2000" dirty="0"/>
              <a:t>Table</a:t>
            </a:r>
            <a:r>
              <a:rPr lang="ko-KR" altLang="en-US" sz="2000" dirty="0"/>
              <a:t>에 요리를 추가하는 과정에 손님이 요리를 먹음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D17EE-12D1-141D-CEF3-7BD9FB26DE6F}"/>
              </a:ext>
            </a:extLst>
          </p:cNvPr>
          <p:cNvSpPr txBox="1"/>
          <p:nvPr/>
        </p:nvSpPr>
        <p:spPr>
          <a:xfrm>
            <a:off x="742565" y="2261972"/>
            <a:ext cx="1036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[</a:t>
            </a:r>
            <a:r>
              <a:rPr lang="ko-KR" altLang="en-US" sz="2000" dirty="0"/>
              <a:t>예외 발생</a:t>
            </a:r>
            <a:r>
              <a:rPr lang="en-US" altLang="ko-KR" sz="2000" dirty="0"/>
              <a:t>#2]</a:t>
            </a:r>
            <a:r>
              <a:rPr lang="ko-KR" altLang="en-US" sz="2000" dirty="0"/>
              <a:t> 하나 남은 요리를 손님</a:t>
            </a:r>
            <a:r>
              <a:rPr lang="en-US" altLang="ko-KR" sz="2000" dirty="0"/>
              <a:t>2</a:t>
            </a:r>
            <a:r>
              <a:rPr lang="ko-KR" altLang="en-US" sz="2000" dirty="0"/>
              <a:t>가 </a:t>
            </a:r>
            <a:r>
              <a:rPr lang="ko-KR" altLang="en-US" sz="2000" dirty="0" err="1"/>
              <a:t>먹으려하는데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손님</a:t>
            </a:r>
            <a:r>
              <a:rPr lang="en-US" altLang="ko-KR" sz="2000" dirty="0"/>
              <a:t>1</a:t>
            </a:r>
            <a:r>
              <a:rPr lang="ko-KR" altLang="en-US" sz="2000" dirty="0"/>
              <a:t>이 먹음</a:t>
            </a:r>
            <a:r>
              <a:rPr lang="en-US" altLang="ko-KR" sz="2000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0D008-F867-2AB2-F87E-53B180EF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36" y="2652712"/>
            <a:ext cx="5810795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50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생산자와 소비자 문제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r>
              <a:rPr lang="en-US" altLang="ko-KR" sz="3200" b="1" dirty="0"/>
              <a:t>13-24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Table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의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add()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와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remove()</a:t>
            </a:r>
            <a:r>
              <a:rPr lang="ko-KR" altLang="en-US" sz="2000" b="1" dirty="0" err="1">
                <a:latin typeface="견명조" pitchFamily="18" charset="-127"/>
                <a:ea typeface="견명조" pitchFamily="18" charset="-127"/>
              </a:rPr>
              <a:t>를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synchronized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로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 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동기화해서 문제해결</a:t>
            </a:r>
            <a:endParaRPr lang="en-US" altLang="ko-KR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8DD83-B6A2-8C30-6B2F-12A71D24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23" y="2371979"/>
            <a:ext cx="4652096" cy="4020113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88898-83B2-0F1B-2726-703B2F917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13" y="2348640"/>
            <a:ext cx="5706293" cy="4018144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오른쪽 화살표 22">
            <a:extLst>
              <a:ext uri="{FF2B5EF4-FFF2-40B4-BE49-F238E27FC236}">
                <a16:creationId xmlns:a16="http://schemas.microsoft.com/office/drawing/2014/main" id="{0F1E213B-E3AE-071F-0359-704C8DC04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902" y="4528503"/>
            <a:ext cx="511175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9C8B699-C238-0687-62C8-2FD49C699D4A}"/>
              </a:ext>
            </a:extLst>
          </p:cNvPr>
          <p:cNvSpPr/>
          <p:nvPr/>
        </p:nvSpPr>
        <p:spPr>
          <a:xfrm>
            <a:off x="1441937" y="3298092"/>
            <a:ext cx="4426299" cy="3092659"/>
          </a:xfrm>
          <a:prstGeom prst="frame">
            <a:avLst>
              <a:gd name="adj1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78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생산자와 소비자 문제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r>
              <a:rPr lang="en-US" altLang="ko-KR" sz="3200" b="1" dirty="0"/>
              <a:t>13-24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예외는 발생하지 않지만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 손님이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Table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에 </a:t>
            </a:r>
            <a:r>
              <a:rPr lang="ko-KR" altLang="en-US" sz="2000" b="1" dirty="0" err="1">
                <a:latin typeface="견명조" pitchFamily="18" charset="-127"/>
                <a:ea typeface="견명조" pitchFamily="18" charset="-127"/>
              </a:rPr>
              <a:t>락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(lock)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을 걸어서 요리사가 음식을 </a:t>
            </a:r>
            <a:r>
              <a:rPr lang="ko-KR" altLang="en-US" sz="2000" b="1" dirty="0" err="1">
                <a:latin typeface="견명조" pitchFamily="18" charset="-127"/>
                <a:ea typeface="견명조" pitchFamily="18" charset="-127"/>
              </a:rPr>
              <a:t>추가못함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 </a:t>
            </a:r>
            <a:endParaRPr lang="en-US" altLang="ko-KR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8EAFC0-149C-AB02-6288-7575E94D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2270073"/>
            <a:ext cx="7772400" cy="20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8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068034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생산자와 소비자 문제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r>
              <a:rPr lang="en-US" altLang="ko-KR" sz="3200" b="1" dirty="0"/>
              <a:t>13-25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668787"/>
            <a:ext cx="1036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음식이 없으면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wait()</a:t>
            </a:r>
            <a:r>
              <a:rPr lang="ko-KR" altLang="en-US" sz="2000" b="1" dirty="0" err="1">
                <a:latin typeface="견명조" pitchFamily="18" charset="-127"/>
                <a:ea typeface="견명조" pitchFamily="18" charset="-127"/>
              </a:rPr>
              <a:t>으로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 손님이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lock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을 풀고 기다리게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,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 음식이 나오면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notify()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올 알림</a:t>
            </a:r>
            <a:endParaRPr lang="en-US" altLang="ko-KR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F49E5C-2202-E916-4182-7F2B544E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09" y="2110153"/>
            <a:ext cx="4895221" cy="458483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CDD7E-9404-A701-0BFC-1EF0313C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32" y="2100104"/>
            <a:ext cx="5464988" cy="2703007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670138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동기화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생산자와 소비자 문제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r>
              <a:rPr lang="en-US" altLang="ko-KR" sz="3200" b="1" dirty="0"/>
              <a:t>13-25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wait() &amp; notify()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로 한 쓰레드가 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lock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을 오래 쥐는 일이 없어짐</a:t>
            </a:r>
            <a:r>
              <a:rPr lang="en-US" altLang="ko-KR" sz="2000" b="1" dirty="0">
                <a:latin typeface="견명조" pitchFamily="18" charset="-127"/>
                <a:ea typeface="견명조" pitchFamily="18" charset="-127"/>
              </a:rPr>
              <a:t>. </a:t>
            </a:r>
            <a:r>
              <a:rPr lang="ko-KR" altLang="en-US" sz="2000" b="1" dirty="0">
                <a:latin typeface="견명조" pitchFamily="18" charset="-127"/>
                <a:ea typeface="견명조" pitchFamily="18" charset="-127"/>
              </a:rPr>
              <a:t>효율적이 됨</a:t>
            </a:r>
            <a:endParaRPr lang="en-US" altLang="ko-KR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6F4EC-9B79-9CC9-1335-1F98F0962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02" y="2254795"/>
            <a:ext cx="6273037" cy="413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64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Lock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Condition</a:t>
            </a:r>
            <a:r>
              <a:rPr lang="ko-KR" altLang="en-US" sz="3200" b="1" dirty="0"/>
              <a:t>을 이용한 동기화</a:t>
            </a:r>
            <a:r>
              <a:rPr lang="en-US" altLang="ko-KR" sz="3200" b="1" dirty="0"/>
              <a:t>(1/2)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 err="1"/>
              <a:t>java.util.concurrent.locks</a:t>
            </a:r>
            <a:r>
              <a:rPr lang="ko-KR" altLang="en-US" sz="2400" b="1" dirty="0"/>
              <a:t>패키지를 이용한 동기화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12D13-D301-30D4-328C-9D108D53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7" y="2240336"/>
            <a:ext cx="6806184" cy="1238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C587BE-324B-148C-241D-C11B3054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22" y="4745817"/>
            <a:ext cx="5635716" cy="149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25071-AA44-B286-B6FE-F1D346107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1" y="3473334"/>
            <a:ext cx="6437811" cy="1162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5D7EE-CE52-AF35-7D63-E12BFC637C53}"/>
              </a:ext>
            </a:extLst>
          </p:cNvPr>
          <p:cNvSpPr txBox="1"/>
          <p:nvPr/>
        </p:nvSpPr>
        <p:spPr>
          <a:xfrm>
            <a:off x="8029303" y="2020388"/>
            <a:ext cx="3474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RRWL</a:t>
            </a:r>
            <a:r>
              <a:rPr lang="ko-KR" altLang="en-US" dirty="0"/>
              <a:t>보다 낙관적 잠금이 쓰기 굶기가 더 확률이 높음</a:t>
            </a:r>
            <a:endParaRPr lang="en-US" altLang="ko-KR" dirty="0"/>
          </a:p>
          <a:p>
            <a:r>
              <a:rPr lang="en-US" altLang="ko-KR" dirty="0"/>
              <a:t>RRWL</a:t>
            </a:r>
            <a:r>
              <a:rPr lang="ko-KR" altLang="en-US" dirty="0"/>
              <a:t>은 </a:t>
            </a:r>
            <a:r>
              <a:rPr lang="en-US" altLang="ko-KR" dirty="0"/>
              <a:t>W</a:t>
            </a:r>
            <a:r>
              <a:rPr lang="ko-KR" altLang="en-US" dirty="0"/>
              <a:t>가 대기중이면 새로운 읽기는 받지 않음</a:t>
            </a:r>
            <a:r>
              <a:rPr lang="en-US" altLang="ko-KR" dirty="0"/>
              <a:t>.(Queue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낙관적 잠금은 읽기가 </a:t>
            </a:r>
            <a:r>
              <a:rPr lang="en-US" altLang="ko-KR" dirty="0"/>
              <a:t>90%</a:t>
            </a:r>
            <a:r>
              <a:rPr lang="ko-KR" altLang="en-US" dirty="0"/>
              <a:t>이상일 때 </a:t>
            </a:r>
            <a:r>
              <a:rPr lang="en-US" altLang="ko-KR" dirty="0"/>
              <a:t>2~5</a:t>
            </a:r>
            <a:r>
              <a:rPr lang="ko-KR" altLang="en-US" dirty="0"/>
              <a:t>배 이상의 성능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748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멀티 프로세스와 멀티 쓰레드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>
                <a:solidFill>
                  <a:srgbClr val="FF0000"/>
                </a:solidFill>
              </a:rPr>
              <a:t>쓰레드의 생성비용이</a:t>
            </a:r>
            <a:r>
              <a:rPr lang="ko-KR" altLang="en-US" sz="2400" b="1" dirty="0"/>
              <a:t> 프로세스의 생성비용 보다 </a:t>
            </a:r>
            <a:r>
              <a:rPr lang="ko-KR" altLang="en-US" sz="2400" b="1" dirty="0">
                <a:solidFill>
                  <a:srgbClr val="FF0000"/>
                </a:solidFill>
              </a:rPr>
              <a:t>적다</a:t>
            </a:r>
            <a:r>
              <a:rPr lang="en-US" altLang="ko-KR" sz="2400" b="1" dirty="0"/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5D2088-3ACA-F84C-6935-F96B164A6E19}"/>
              </a:ext>
            </a:extLst>
          </p:cNvPr>
          <p:cNvGrpSpPr/>
          <p:nvPr/>
        </p:nvGrpSpPr>
        <p:grpSpPr>
          <a:xfrm>
            <a:off x="1194028" y="2586355"/>
            <a:ext cx="8033838" cy="3332933"/>
            <a:chOff x="1112748" y="2586355"/>
            <a:chExt cx="8033838" cy="3332933"/>
          </a:xfrm>
        </p:grpSpPr>
        <p:sp>
          <p:nvSpPr>
            <p:cNvPr id="3" name="Text Box 20">
              <a:extLst>
                <a:ext uri="{FF2B5EF4-FFF2-40B4-BE49-F238E27FC236}">
                  <a16:creationId xmlns:a16="http://schemas.microsoft.com/office/drawing/2014/main" id="{2DF179C0-03CC-5F8D-9643-74C18196B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2748" y="2586355"/>
              <a:ext cx="34829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 dirty="0">
                  <a:latin typeface="견명조" pitchFamily="18" charset="-127"/>
                </a:rPr>
                <a:t>      2 </a:t>
              </a:r>
              <a:r>
                <a:rPr lang="ko-KR" altLang="en-US" sz="1800" dirty="0">
                  <a:latin typeface="견명조" pitchFamily="18" charset="-127"/>
                </a:rPr>
                <a:t>프로세스 </a:t>
              </a:r>
              <a:r>
                <a:rPr lang="en-US" altLang="ko-KR" sz="1800" dirty="0">
                  <a:latin typeface="견명조" pitchFamily="18" charset="-127"/>
                </a:rPr>
                <a:t>1 </a:t>
              </a:r>
              <a:r>
                <a:rPr lang="ko-KR" altLang="en-US" sz="1800" dirty="0">
                  <a:latin typeface="견명조" pitchFamily="18" charset="-127"/>
                </a:rPr>
                <a:t>쓰레드</a:t>
              </a:r>
            </a:p>
          </p:txBody>
        </p:sp>
        <p:grpSp>
          <p:nvGrpSpPr>
            <p:cNvPr id="4" name="Group 47">
              <a:extLst>
                <a:ext uri="{FF2B5EF4-FFF2-40B4-BE49-F238E27FC236}">
                  <a16:creationId xmlns:a16="http://schemas.microsoft.com/office/drawing/2014/main" id="{0305B9BD-CD23-2BEC-1813-B2E9493A8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7952" y="3034801"/>
              <a:ext cx="2355850" cy="2884487"/>
              <a:chOff x="499" y="2009"/>
              <a:chExt cx="1881" cy="2124"/>
            </a:xfrm>
          </p:grpSpPr>
          <p:grpSp>
            <p:nvGrpSpPr>
              <p:cNvPr id="6" name="Group 41">
                <a:extLst>
                  <a:ext uri="{FF2B5EF4-FFF2-40B4-BE49-F238E27FC236}">
                    <a16:creationId xmlns:a16="http://schemas.microsoft.com/office/drawing/2014/main" id="{D6C9DFD2-94C2-DFA8-7118-45501D1302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009"/>
                <a:ext cx="1859" cy="1043"/>
                <a:chOff x="408" y="2874"/>
                <a:chExt cx="1973" cy="1318"/>
              </a:xfrm>
            </p:grpSpPr>
            <p:pic>
              <p:nvPicPr>
                <p:cNvPr id="12" name="Picture 29">
                  <a:extLst>
                    <a:ext uri="{FF2B5EF4-FFF2-40B4-BE49-F238E27FC236}">
                      <a16:creationId xmlns:a16="http://schemas.microsoft.com/office/drawing/2014/main" id="{2A2ED138-FC57-F47F-A9F7-FC1F04024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" y="2874"/>
                  <a:ext cx="1973" cy="1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33" descr="MCj04290730000[1]">
                  <a:extLst>
                    <a:ext uri="{FF2B5EF4-FFF2-40B4-BE49-F238E27FC236}">
                      <a16:creationId xmlns:a16="http://schemas.microsoft.com/office/drawing/2014/main" id="{AF878187-2161-98FD-B6FC-4DFE6BAA17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48" y="3276"/>
                  <a:ext cx="431" cy="7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" name="Group 42">
                <a:extLst>
                  <a:ext uri="{FF2B5EF4-FFF2-40B4-BE49-F238E27FC236}">
                    <a16:creationId xmlns:a16="http://schemas.microsoft.com/office/drawing/2014/main" id="{FC4B44BB-0BD3-9BCA-A9E1-6778911C10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" y="3090"/>
                <a:ext cx="1859" cy="1043"/>
                <a:chOff x="408" y="2750"/>
                <a:chExt cx="1973" cy="1318"/>
              </a:xfrm>
            </p:grpSpPr>
            <p:pic>
              <p:nvPicPr>
                <p:cNvPr id="8" name="Picture 43">
                  <a:extLst>
                    <a:ext uri="{FF2B5EF4-FFF2-40B4-BE49-F238E27FC236}">
                      <a16:creationId xmlns:a16="http://schemas.microsoft.com/office/drawing/2014/main" id="{CC1CD786-84A6-1E30-F9BD-3526C32613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" y="2750"/>
                  <a:ext cx="1973" cy="1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" name="Picture 44" descr="MCj04290730000[1]">
                  <a:extLst>
                    <a:ext uri="{FF2B5EF4-FFF2-40B4-BE49-F238E27FC236}">
                      <a16:creationId xmlns:a16="http://schemas.microsoft.com/office/drawing/2014/main" id="{1A06885A-E98E-D87F-4477-1BBA3578BB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48" y="3203"/>
                  <a:ext cx="431" cy="7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4" name="Text Box 20">
              <a:extLst>
                <a:ext uri="{FF2B5EF4-FFF2-40B4-BE49-F238E27FC236}">
                  <a16:creationId xmlns:a16="http://schemas.microsoft.com/office/drawing/2014/main" id="{1DB19848-DB33-C889-F58B-40556F407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3611" y="2920319"/>
              <a:ext cx="34829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algn="ctr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l" eaLnBrk="1" hangingPunct="1"/>
              <a:r>
                <a:rPr lang="en-US" altLang="ko-KR" sz="1800" dirty="0">
                  <a:latin typeface="견명조" pitchFamily="18" charset="-127"/>
                </a:rPr>
                <a:t>      1 </a:t>
              </a:r>
              <a:r>
                <a:rPr lang="ko-KR" altLang="en-US" sz="1800" dirty="0">
                  <a:latin typeface="견명조" pitchFamily="18" charset="-127"/>
                </a:rPr>
                <a:t>프로세스 </a:t>
              </a:r>
              <a:r>
                <a:rPr lang="en-US" altLang="ko-KR" sz="1800" dirty="0">
                  <a:latin typeface="견명조" pitchFamily="18" charset="-127"/>
                </a:rPr>
                <a:t>2 </a:t>
              </a:r>
              <a:r>
                <a:rPr lang="ko-KR" altLang="en-US" sz="1800" dirty="0">
                  <a:latin typeface="견명조" pitchFamily="18" charset="-127"/>
                </a:rPr>
                <a:t>쓰레드</a:t>
              </a:r>
            </a:p>
          </p:txBody>
        </p:sp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6173077B-DE96-F2B5-F159-6A482B50B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0626" y="3481660"/>
              <a:ext cx="4046537" cy="1460500"/>
              <a:chOff x="2404" y="2291"/>
              <a:chExt cx="2527" cy="1255"/>
            </a:xfrm>
          </p:grpSpPr>
          <p:grpSp>
            <p:nvGrpSpPr>
              <p:cNvPr id="16" name="Group 45">
                <a:extLst>
                  <a:ext uri="{FF2B5EF4-FFF2-40B4-BE49-F238E27FC236}">
                    <a16:creationId xmlns:a16="http://schemas.microsoft.com/office/drawing/2014/main" id="{DED93C8F-118E-9E87-0CEA-FE4683BAAB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4" y="2291"/>
                <a:ext cx="1697" cy="1255"/>
                <a:chOff x="3030" y="2813"/>
                <a:chExt cx="1697" cy="1255"/>
              </a:xfrm>
            </p:grpSpPr>
            <p:pic>
              <p:nvPicPr>
                <p:cNvPr id="18" name="Picture 35">
                  <a:extLst>
                    <a:ext uri="{FF2B5EF4-FFF2-40B4-BE49-F238E27FC236}">
                      <a16:creationId xmlns:a16="http://schemas.microsoft.com/office/drawing/2014/main" id="{65CE4A59-389A-9E2A-C611-A32B060EA2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30" y="2813"/>
                  <a:ext cx="1697" cy="12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9" name="Picture 38" descr="MCj04290730000[1]">
                  <a:extLst>
                    <a:ext uri="{FF2B5EF4-FFF2-40B4-BE49-F238E27FC236}">
                      <a16:creationId xmlns:a16="http://schemas.microsoft.com/office/drawing/2014/main" id="{E544BAA0-5679-D24E-33C8-D2BF82B507A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181" y="3199"/>
                  <a:ext cx="291" cy="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39" descr="MCj04290730000[1]">
                  <a:extLst>
                    <a:ext uri="{FF2B5EF4-FFF2-40B4-BE49-F238E27FC236}">
                      <a16:creationId xmlns:a16="http://schemas.microsoft.com/office/drawing/2014/main" id="{541630BA-E622-1A8A-B0D0-5C5EEF73B1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613" y="3189"/>
                  <a:ext cx="291" cy="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" name="Text Box 46">
                <a:extLst>
                  <a:ext uri="{FF2B5EF4-FFF2-40B4-BE49-F238E27FC236}">
                    <a16:creationId xmlns:a16="http://schemas.microsoft.com/office/drawing/2014/main" id="{BCC4C4E0-62A3-105F-D15A-21B6430C0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4" y="2727"/>
                <a:ext cx="862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algn="ctr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4000">
                    <a:latin typeface="Adobe 고딕 Std B" pitchFamily="34" charset="-127"/>
                    <a:ea typeface="Adobe 고딕 Std B" pitchFamily="34" charset="-127"/>
                    <a:cs typeface="Segoe UI Black" panose="020B0502040204020203" pitchFamily="34" charset="0"/>
                  </a:rPr>
                  <a:t>vs.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5771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Lock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Condition</a:t>
            </a:r>
            <a:r>
              <a:rPr lang="ko-KR" altLang="en-US" sz="3200" b="1" dirty="0"/>
              <a:t>을 이용한 동기화</a:t>
            </a:r>
            <a:r>
              <a:rPr lang="en-US" altLang="ko-KR" sz="3200" b="1" dirty="0"/>
              <a:t>(2/2)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/>
              <a:t>Condition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쓰레드를 구분해서 </a:t>
            </a:r>
            <a:r>
              <a:rPr lang="en-US" altLang="ko-KR" sz="2400" b="1" dirty="0"/>
              <a:t>wait() &amp; notify()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6DCC0-CE94-EDC3-8B9F-C9165471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3" y="2458207"/>
            <a:ext cx="6028506" cy="38295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42DCC-88CD-1C6A-7864-5BFE002DD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567" y="2356818"/>
            <a:ext cx="5216433" cy="1025099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56824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ReentrantReadWriteLock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읽기는 </a:t>
            </a:r>
            <a:r>
              <a:rPr lang="ko-KR" altLang="en-US" sz="2800" b="1" dirty="0" err="1"/>
              <a:t>공유락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쓰기는 </a:t>
            </a:r>
            <a:r>
              <a:rPr lang="ko-KR" altLang="en-US" sz="2800" b="1" dirty="0" err="1"/>
              <a:t>배타락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 err="1"/>
              <a:t>읽기락이</a:t>
            </a:r>
            <a:r>
              <a:rPr lang="ko-KR" altLang="en-US" sz="2400" b="1" dirty="0"/>
              <a:t> 걸렸어도 </a:t>
            </a:r>
            <a:r>
              <a:rPr lang="ko-KR" altLang="en-US" sz="2400" b="1" dirty="0" err="1"/>
              <a:t>읽기락은</a:t>
            </a:r>
            <a:r>
              <a:rPr lang="ko-KR" altLang="en-US" sz="2400" b="1" dirty="0"/>
              <a:t> 가능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쓰기락이</a:t>
            </a:r>
            <a:r>
              <a:rPr lang="ko-KR" altLang="en-US" sz="2400" b="1" dirty="0"/>
              <a:t> 걸렸을 땐 </a:t>
            </a:r>
            <a:r>
              <a:rPr lang="ko-KR" altLang="en-US" sz="2400" b="1" dirty="0" err="1"/>
              <a:t>읽기락</a:t>
            </a:r>
            <a:r>
              <a:rPr lang="en-US" altLang="ko-KR" sz="2400" b="1" dirty="0"/>
              <a:t>/</a:t>
            </a:r>
            <a:r>
              <a:rPr lang="ko-KR" altLang="en-US" sz="2400" b="1" dirty="0" err="1"/>
              <a:t>쓰기락</a:t>
            </a:r>
            <a:r>
              <a:rPr lang="ko-KR" altLang="en-US" sz="2400" b="1" dirty="0"/>
              <a:t> 불가</a:t>
            </a:r>
            <a:endParaRPr lang="en-US" altLang="ko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A81D3-7401-F4EA-A009-89925DFB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974" y="2376492"/>
            <a:ext cx="7772400" cy="4172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8B91D-5C00-AE8B-7B9B-C232AF9B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44" y="2396178"/>
            <a:ext cx="6377603" cy="814162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675029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StampedLock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낙관적 잠금</a:t>
            </a:r>
            <a:r>
              <a:rPr lang="en-US" altLang="ko-KR" sz="3200" b="1" dirty="0"/>
              <a:t>(optimistic lock)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 err="1"/>
              <a:t>락을</a:t>
            </a:r>
            <a:r>
              <a:rPr lang="ko-KR" altLang="en-US" sz="2400" b="1" dirty="0"/>
              <a:t> 걸지 않고 먼저 읽고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락을</a:t>
            </a:r>
            <a:r>
              <a:rPr lang="ko-KR" altLang="en-US" sz="2400" b="1" dirty="0"/>
              <a:t> 확인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읽기작업이 많을 때 유리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7AE25-504A-C68F-68BE-803E3B80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95" y="2446130"/>
            <a:ext cx="6985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79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volatile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cache</a:t>
            </a:r>
            <a:r>
              <a:rPr lang="ko-KR" altLang="en-US" sz="3200" b="1" dirty="0"/>
              <a:t>와 </a:t>
            </a:r>
            <a:r>
              <a:rPr lang="ko-KR" altLang="en-US" sz="3200" b="1" dirty="0" err="1"/>
              <a:t>메모리간의</a:t>
            </a:r>
            <a:r>
              <a:rPr lang="ko-KR" altLang="en-US" sz="3200" b="1" dirty="0"/>
              <a:t> 불일치 해소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여러 쓰레드가 공유하는 변수에는 </a:t>
            </a:r>
            <a:r>
              <a:rPr lang="en-US" altLang="ko-KR" sz="2400" b="1" dirty="0"/>
              <a:t>volatile</a:t>
            </a:r>
            <a:r>
              <a:rPr lang="ko-KR" altLang="en-US" sz="2400" b="1" dirty="0"/>
              <a:t>을 붙여야 항상 메모리에서 </a:t>
            </a:r>
            <a:r>
              <a:rPr lang="ko-KR" altLang="en-US" sz="2400" b="1" dirty="0" err="1"/>
              <a:t>읽어옴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D2F5B-D970-DE34-1F36-588CF489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28" y="2557518"/>
            <a:ext cx="4750526" cy="3025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A84A0-E0AC-B2D4-1977-C8432548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853" y="2563325"/>
            <a:ext cx="6419487" cy="667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6D711-3067-3281-E8B5-FB8906BD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49" y="3316113"/>
            <a:ext cx="6430003" cy="864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1291B7-CCC7-6F1A-6A97-C76A079A5493}"/>
              </a:ext>
            </a:extLst>
          </p:cNvPr>
          <p:cNvSpPr txBox="1"/>
          <p:nvPr/>
        </p:nvSpPr>
        <p:spPr>
          <a:xfrm>
            <a:off x="5784669" y="4265414"/>
            <a:ext cx="61874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변수에 </a:t>
            </a:r>
            <a:r>
              <a:rPr lang="en-US" altLang="ko-KR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volatile</a:t>
            </a:r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을 붙이는 대신에 </a:t>
            </a:r>
            <a:r>
              <a:rPr lang="en-US" altLang="ko-KR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synchronized</a:t>
            </a:r>
            <a:r>
              <a:rPr lang="ko-KR" altLang="en-US" dirty="0" err="1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블럭을</a:t>
            </a:r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 사용해도 같은 효과를 얻을 수 있다</a:t>
            </a:r>
            <a:r>
              <a:rPr lang="en-US" altLang="ko-KR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. </a:t>
            </a:r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쓰레드가 </a:t>
            </a:r>
            <a:r>
              <a:rPr lang="en-US" altLang="ko-KR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synchronized</a:t>
            </a:r>
            <a:r>
              <a:rPr lang="ko-KR" altLang="en-US" dirty="0" err="1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블럭으로</a:t>
            </a:r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 들어갈 때와 나올 때</a:t>
            </a:r>
            <a:r>
              <a:rPr lang="en-US" altLang="ko-KR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, </a:t>
            </a:r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캐시와 </a:t>
            </a:r>
            <a:r>
              <a:rPr lang="ko-KR" altLang="en-US" dirty="0" err="1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메모리간의</a:t>
            </a:r>
            <a:r>
              <a:rPr lang="ko-KR" altLang="en-US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 동기화가 이루어지기 때문에 값의 불일치가 해소되기 때문이다</a:t>
            </a:r>
            <a:r>
              <a:rPr lang="en-US" altLang="ko-KR" dirty="0">
                <a:effectLst/>
                <a:latin typeface="YoonV YoonMyungjo100Std_OTF" panose="02020603020101020101" pitchFamily="18" charset="-127"/>
                <a:ea typeface="YoonV YoonMyungjo100Std_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411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fork &amp; join </a:t>
            </a:r>
            <a:r>
              <a:rPr lang="ko-KR" altLang="en-US" sz="3200" b="1" dirty="0" err="1"/>
              <a:t>프레임웍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큰 작업을 여러 쓰레드가 나눠서 처리하기 쉽게 도와준다</a:t>
            </a:r>
            <a:r>
              <a:rPr lang="en-US" altLang="ko-KR" sz="2400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1FD3B-8976-5263-C804-997B4849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" y="2263320"/>
            <a:ext cx="8550524" cy="1028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0AFCB-5E64-C224-DF93-E7CB1A31F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03" y="3318990"/>
            <a:ext cx="6470650" cy="247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FCFFC-E2EC-3AF6-2B9F-A81EF6031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145" y="2548187"/>
            <a:ext cx="3559461" cy="19802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B7541-6769-484E-99F3-42AEC1998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722" y="5440832"/>
            <a:ext cx="6814931" cy="1003671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869768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compute()</a:t>
            </a:r>
            <a:r>
              <a:rPr lang="ko-KR" altLang="en-US" sz="2800" b="1" dirty="0"/>
              <a:t>의 구현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수행할 작업과 작업을 어떻게 나눌지를 코드로 작성</a:t>
            </a:r>
            <a:endParaRPr lang="en-US" altLang="ko-KR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8DEC0A-25BA-119F-6CD7-0D17C1AC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60" y="2438471"/>
            <a:ext cx="7772400" cy="33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26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fork()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join()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비동기 메서드와 동기 메서드</a:t>
            </a:r>
            <a:endParaRPr lang="en-US" altLang="ko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작업을 </a:t>
            </a:r>
            <a:r>
              <a:rPr lang="en-US" altLang="ko-KR" sz="2400" b="1" dirty="0"/>
              <a:t>compute()</a:t>
            </a:r>
            <a:r>
              <a:rPr lang="ko-KR" altLang="en-US" sz="2400" b="1" dirty="0"/>
              <a:t>는 나누고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fork()</a:t>
            </a:r>
            <a:r>
              <a:rPr lang="ko-KR" altLang="en-US" sz="2400" b="1" dirty="0"/>
              <a:t>는 큐에 넣고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join()</a:t>
            </a:r>
            <a:r>
              <a:rPr lang="ko-KR" altLang="en-US" sz="2400" b="1" dirty="0"/>
              <a:t>은 결과를 합친다</a:t>
            </a:r>
            <a:r>
              <a:rPr lang="en-US" altLang="ko-KR" sz="2400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9E7E-12B7-A72B-7D9D-7FDA96E5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37" y="2411022"/>
            <a:ext cx="7156285" cy="3105197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CBE322-9D0E-C346-C6E4-35D9EDF1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725" y="2498674"/>
            <a:ext cx="4445883" cy="35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96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작업 훔치기</a:t>
            </a:r>
            <a:r>
              <a:rPr lang="en-US" altLang="ko-KR" sz="3200" b="1" dirty="0"/>
              <a:t>(work stealing)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쓰레드의 작업을 나눠서 다른 쓰레드의 작업 큐에 넣는 것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3BD38-E979-5B12-A06B-5486FC5A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78" y="2516332"/>
            <a:ext cx="5416826" cy="211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EB43A-4D06-6C7D-F748-3BC453C82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48" y="2484780"/>
            <a:ext cx="4840089" cy="3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</a:t>
            </a:r>
            <a:r>
              <a:rPr lang="en-US" altLang="ko-KR" sz="3200" b="1" dirty="0"/>
              <a:t>(virtual thread) – JDK 21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자원을 적게 사용</a:t>
            </a:r>
            <a:r>
              <a:rPr lang="ko-KR" altLang="en-US" sz="2400" b="1" dirty="0"/>
              <a:t>하는 가벼운 쓰레드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아주 </a:t>
            </a:r>
            <a:r>
              <a:rPr lang="ko-KR" altLang="en-US" sz="2400" b="1" dirty="0">
                <a:solidFill>
                  <a:srgbClr val="FF0000"/>
                </a:solidFill>
              </a:rPr>
              <a:t>많이 생성 </a:t>
            </a:r>
            <a:r>
              <a:rPr lang="ko-KR" altLang="en-US" sz="2400" b="1" dirty="0"/>
              <a:t>가능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C014D-1EC8-7E78-70BD-183BF1EA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1" y="2879598"/>
            <a:ext cx="7299960" cy="2471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3132A-8D4A-DE32-9AFC-944569E1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380" y="4153999"/>
            <a:ext cx="2085883" cy="20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쓰레드의 생성과 실행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가상 쓰레드의 목표는 기존의 방식을 최대한 유지하는 것</a:t>
            </a:r>
            <a:endParaRPr lang="en-KR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42452C-B8F4-58AE-3649-76DF562D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92" y="5074188"/>
            <a:ext cx="7242020" cy="44338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4915F93C-7E50-012E-EB94-392BC98280E7}"/>
              </a:ext>
            </a:extLst>
          </p:cNvPr>
          <p:cNvSpPr/>
          <p:nvPr/>
        </p:nvSpPr>
        <p:spPr>
          <a:xfrm>
            <a:off x="4362013" y="4759626"/>
            <a:ext cx="298080" cy="366991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8CC4A6-E4E6-9983-E93A-541EAB79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65" y="2830014"/>
            <a:ext cx="6098934" cy="1877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6EC03D-A154-11AB-5855-F6E70305D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340" y="2760981"/>
            <a:ext cx="33274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7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멀티 쓰레드의 장단점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멀티 쓰레드는 장점이 많지만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고려해야할 사항도 많다</a:t>
            </a:r>
            <a:r>
              <a:rPr lang="en-US" altLang="ko-KR" sz="2400" b="1" dirty="0"/>
              <a:t>.</a:t>
            </a:r>
          </a:p>
        </p:txBody>
      </p:sp>
      <p:graphicFrame>
        <p:nvGraphicFramePr>
          <p:cNvPr id="3" name="Group 61">
            <a:extLst>
              <a:ext uri="{FF2B5EF4-FFF2-40B4-BE49-F238E27FC236}">
                <a16:creationId xmlns:a16="http://schemas.microsoft.com/office/drawing/2014/main" id="{F16CFA2E-A339-E265-666F-BA9925E6F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08775"/>
              </p:ext>
            </p:extLst>
          </p:nvPr>
        </p:nvGraphicFramePr>
        <p:xfrm>
          <a:off x="1165496" y="2657385"/>
          <a:ext cx="5975532" cy="2643844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5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장점</a:t>
                      </a:r>
                    </a:p>
                  </a:txBody>
                  <a:tcPr marL="90000" marR="90000" marT="46789" marB="4678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시스템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자원을 보다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효율적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으로 사용할 수 있다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사용자에 대한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응답성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responseness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 향상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된다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작업이 분리되어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코드가 간결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해 진다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pitchFamily="50" charset="-127"/>
                        </a:rPr>
                        <a:t>“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여러 모로 좋다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pitchFamily="50" charset="-127"/>
                        </a:rPr>
                        <a:t>”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4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단점</a:t>
                      </a:r>
                      <a:endParaRPr kumimoji="1" lang="en-US" altLang="ko-KR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0000" marR="90000" marT="46789" marB="46789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동기화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(synchronization)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에 주의해야 한다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교착상태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(dead-lock)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 발생하지 않도록 주의해야 한다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각 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쓰레드가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효율적으로 고르게 실행될 수 있게 해야 한다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pitchFamily="50" charset="-127"/>
                        </a:rPr>
                        <a:t>“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프로그래밍할 때 고려해야 할 사항들이 많다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굴림" pitchFamily="50" charset="-127"/>
                        </a:rPr>
                        <a:t>”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64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쓰레드의 특징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모든 가상 쓰레드는 데몬 쓰레드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너무 많아서 이름과 우선순위는 의미</a:t>
            </a:r>
            <a:r>
              <a:rPr lang="en-US" altLang="ko-KR" sz="2400" b="1" dirty="0"/>
              <a:t>x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085CD-A84D-CE06-8EDB-B0AC39D8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18" y="3772826"/>
            <a:ext cx="6978101" cy="249217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EDE97-2376-DC62-40A5-B1C8CC15F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39088"/>
            <a:ext cx="7151483" cy="7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4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플랫폼 쓰레드와 가상 쓰레드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710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플랫폼 쓰레드를 생성하면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OS</a:t>
            </a:r>
            <a:r>
              <a:rPr lang="ko-KR" altLang="en-US" sz="2400" b="1" dirty="0"/>
              <a:t>쓰레드가 생성되므로 부담이 크다</a:t>
            </a:r>
            <a:r>
              <a:rPr lang="en-US" altLang="ko-KR" sz="2400" b="1" dirty="0"/>
              <a:t>.(1:1)</a:t>
            </a:r>
            <a:endParaRPr lang="en-KR" sz="2400" b="1" dirty="0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99D4FB5-F361-D7CE-F3BB-2439BA3D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02" y="2749859"/>
            <a:ext cx="6944207" cy="2326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96010-085E-4AC1-80D5-9AD91974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230" y="2812867"/>
            <a:ext cx="2592672" cy="2046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08B2F-23E7-EF04-EFD4-E9CB363A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340" y="2778035"/>
            <a:ext cx="2434226" cy="211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97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CPU</a:t>
            </a:r>
            <a:r>
              <a:rPr lang="ko-KR" altLang="en-US" sz="3200" b="1" dirty="0"/>
              <a:t>집중적 작업 </a:t>
            </a:r>
            <a:r>
              <a:rPr lang="en-US" altLang="ko-KR" sz="3200" b="1" dirty="0"/>
              <a:t>vs. I/O</a:t>
            </a:r>
            <a:r>
              <a:rPr lang="ko-KR" altLang="en-US" sz="3200" b="1" dirty="0"/>
              <a:t>집중적작업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외부 입출력 횟수가 적은 작업 </a:t>
            </a:r>
            <a:r>
              <a:rPr lang="en-US" altLang="ko-KR" sz="2400" b="1" dirty="0"/>
              <a:t>vs. </a:t>
            </a:r>
            <a:r>
              <a:rPr lang="ko-KR" altLang="en-US" sz="2400" b="1" dirty="0"/>
              <a:t>짧은 시간에 데이터 주고받는 작업 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95224-D314-58E4-3331-44CE1A6F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86" y="3055910"/>
            <a:ext cx="6844103" cy="183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60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쓰레드의 컨텍스트 스위칭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1" y="2247698"/>
            <a:ext cx="1101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플랫폼 쓰레드와 달리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가상 쓰레드는 </a:t>
            </a:r>
            <a:r>
              <a:rPr lang="en-US" sz="2400" b="1" dirty="0"/>
              <a:t>JVM </a:t>
            </a:r>
            <a:r>
              <a:rPr lang="ko-KR" altLang="en-US" sz="2400" b="1" dirty="0"/>
              <a:t>내부에서 빠르게 컨텍스트 스위칭</a:t>
            </a:r>
            <a:endParaRPr lang="en-KR" sz="2400" b="1" dirty="0"/>
          </a:p>
        </p:txBody>
      </p:sp>
      <p:pic>
        <p:nvPicPr>
          <p:cNvPr id="8" name="Picture 7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EF177E2-698D-FB2C-87EF-0D202CFB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83" y="2659987"/>
            <a:ext cx="5527636" cy="12837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1DE778-6AB0-022A-6A0E-DA36455B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67" y="3846258"/>
            <a:ext cx="5641181" cy="25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플랫폼 쓰레드와 가상 쓰레드의 비교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914C6-5558-FB2D-CCB1-9480C2E9E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08" y="2499360"/>
            <a:ext cx="7478544" cy="350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91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쓰레드의 상태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워커 쓰레드가 큐의 작업을 꺼내 처리할 때 상태가 변경됨</a:t>
            </a:r>
            <a:endParaRPr lang="en-KR" sz="2400" b="1" dirty="0"/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46A312E-C9BA-D2EB-035C-78B4EB5A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12" y="2947551"/>
            <a:ext cx="7772400" cy="31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20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쓰레드와 플랫폼 쓰레드의 연결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mount(), unmount()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가상쓰레드</a:t>
            </a:r>
            <a:r>
              <a:rPr lang="ko-KR" altLang="en-US" sz="2400" b="1" dirty="0"/>
              <a:t> 시작 시 연결</a:t>
            </a:r>
            <a:r>
              <a:rPr lang="en-US" altLang="ko-KR" sz="2400" b="1" dirty="0"/>
              <a:t>,</a:t>
            </a:r>
            <a:r>
              <a:rPr lang="en-US" sz="2400" b="1" dirty="0"/>
              <a:t> yield() </a:t>
            </a:r>
            <a:r>
              <a:rPr lang="ko-KR" altLang="en-US" sz="2400" b="1" dirty="0"/>
              <a:t>호출 시 쓰레드 분리</a:t>
            </a:r>
            <a:endParaRPr lang="en-KR" sz="2400" b="1" dirty="0"/>
          </a:p>
        </p:txBody>
      </p:sp>
      <p:pic>
        <p:nvPicPr>
          <p:cNvPr id="6" name="Picture 5" descr="A diagram of a device&#10;&#10;AI-generated content may be incorrect.">
            <a:extLst>
              <a:ext uri="{FF2B5EF4-FFF2-40B4-BE49-F238E27FC236}">
                <a16:creationId xmlns:a16="http://schemas.microsoft.com/office/drawing/2014/main" id="{299D2F67-7394-65D1-57EF-E5C4E590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88" y="3444971"/>
            <a:ext cx="10277972" cy="23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5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스케쥴링에</a:t>
            </a:r>
            <a:r>
              <a:rPr lang="ko-KR" altLang="en-US" sz="3200" b="1" dirty="0"/>
              <a:t> 제외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포함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park(), unpark()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Thread.sleep</a:t>
            </a:r>
            <a:r>
              <a:rPr lang="en-US" sz="2400" b="1" dirty="0"/>
              <a:t>(), </a:t>
            </a:r>
            <a:r>
              <a:rPr lang="en-US" sz="2400" b="1" dirty="0" err="1"/>
              <a:t>Thread.join</a:t>
            </a:r>
            <a:r>
              <a:rPr lang="en-US" sz="2400" b="1" dirty="0"/>
              <a:t>(), </a:t>
            </a:r>
            <a:r>
              <a:rPr lang="en-US" sz="2400" b="1" dirty="0" err="1"/>
              <a:t>Object.wait</a:t>
            </a:r>
            <a:r>
              <a:rPr lang="en-US" sz="2400" b="1" dirty="0"/>
              <a:t>(), I/O </a:t>
            </a:r>
            <a:r>
              <a:rPr lang="ko-KR" altLang="en-US" sz="2400" b="1" dirty="0"/>
              <a:t>블로킹일 때 제외 발생</a:t>
            </a:r>
            <a:endParaRPr lang="en-KR" sz="2400" b="1" dirty="0"/>
          </a:p>
        </p:txBody>
      </p:sp>
      <p:pic>
        <p:nvPicPr>
          <p:cNvPr id="6" name="Picture 5" descr="A diagram of a park&#10;&#10;AI-generated content may be incorrect.">
            <a:extLst>
              <a:ext uri="{FF2B5EF4-FFF2-40B4-BE49-F238E27FC236}">
                <a16:creationId xmlns:a16="http://schemas.microsoft.com/office/drawing/2014/main" id="{7B7D482F-05A8-2BD9-05B2-77D5D803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41" y="2816423"/>
            <a:ext cx="7016316" cy="34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9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034309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고정된</a:t>
            </a:r>
            <a:r>
              <a:rPr lang="en-US" altLang="ko-KR" sz="3200" b="1" dirty="0"/>
              <a:t>(pinned) </a:t>
            </a:r>
            <a:r>
              <a:rPr lang="ko-KR" altLang="en-US" sz="3200" b="1" dirty="0"/>
              <a:t>가상 쓰레드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1670922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분리되지 않고 </a:t>
            </a:r>
            <a:r>
              <a:rPr lang="ko-KR" altLang="en-US" sz="2400" b="1" dirty="0" err="1"/>
              <a:t>마운트된</a:t>
            </a:r>
            <a:r>
              <a:rPr lang="ko-KR" altLang="en-US" sz="2400" b="1" dirty="0"/>
              <a:t> 상태를 유지</a:t>
            </a:r>
            <a:r>
              <a:rPr lang="en-US" altLang="ko-KR" sz="2400" b="1" dirty="0"/>
              <a:t>. </a:t>
            </a:r>
            <a:r>
              <a:rPr lang="en-US" altLang="ko-KR" sz="2400" b="1" dirty="0" err="1"/>
              <a:t>ReentrantLock</a:t>
            </a:r>
            <a:r>
              <a:rPr lang="ko-KR" altLang="en-US" sz="2400" b="1" dirty="0"/>
              <a:t> 사용을 추천</a:t>
            </a:r>
            <a:endParaRPr lang="en-KR" sz="2400" b="1" dirty="0"/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2A05126-BB20-13C1-867F-A1954A36C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31" y="2212942"/>
            <a:ext cx="5155891" cy="4234345"/>
          </a:xfrm>
          <a:prstGeom prst="rect">
            <a:avLst/>
          </a:prstGeom>
        </p:spPr>
      </p:pic>
      <p:pic>
        <p:nvPicPr>
          <p:cNvPr id="12" name="Picture 11" descr="A white rectangular object with a black arrow pointing to the left&#10;&#10;AI-generated content may be incorrect.">
            <a:extLst>
              <a:ext uri="{FF2B5EF4-FFF2-40B4-BE49-F238E27FC236}">
                <a16:creationId xmlns:a16="http://schemas.microsoft.com/office/drawing/2014/main" id="{FC125531-4855-0CF7-B69E-1B026BCE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659" y="3545535"/>
            <a:ext cx="5988773" cy="104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55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가상 쓰레드 작성시 주의사항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65919" y="2522441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 가상 쓰레드를 고정시키지 않는다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B9429-99B2-08CD-2086-F3828C6003FD}"/>
              </a:ext>
            </a:extLst>
          </p:cNvPr>
          <p:cNvSpPr txBox="1"/>
          <p:nvPr/>
        </p:nvSpPr>
        <p:spPr>
          <a:xfrm>
            <a:off x="772015" y="3113753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 err="1"/>
              <a:t>ThreadLocal</a:t>
            </a:r>
            <a:r>
              <a:rPr lang="ko-KR" altLang="en-US" sz="2400" dirty="0"/>
              <a:t>은 메모리 누수의 발생 위험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  <a:r>
              <a:rPr lang="en-US" altLang="ko-KR" sz="2400" dirty="0" err="1"/>
              <a:t>ScopedValue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사용하자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77F5E-5F0D-A4E3-2F00-D45B6A3DB6E0}"/>
              </a:ext>
            </a:extLst>
          </p:cNvPr>
          <p:cNvSpPr txBox="1"/>
          <p:nvPr/>
        </p:nvSpPr>
        <p:spPr>
          <a:xfrm>
            <a:off x="753727" y="3717257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</a:t>
            </a:r>
            <a:r>
              <a:rPr lang="ko-KR" altLang="en-US" sz="2400" dirty="0"/>
              <a:t> 가상 쓰레드를 </a:t>
            </a:r>
            <a:r>
              <a:rPr lang="ko-KR" altLang="en-US" sz="2400" dirty="0" err="1"/>
              <a:t>풀링</a:t>
            </a:r>
            <a:r>
              <a:rPr lang="en-US" altLang="ko-KR" sz="2400" dirty="0"/>
              <a:t>(pooling)</a:t>
            </a:r>
            <a:r>
              <a:rPr lang="ko-KR" altLang="en-US" sz="2400" dirty="0"/>
              <a:t>하지 않는다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303344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구현과 생성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/>
              <a:t>run()</a:t>
            </a:r>
            <a:r>
              <a:rPr lang="ko-KR" altLang="en-US" sz="2400" b="1" dirty="0"/>
              <a:t>에 쓰레드가 수행할 내용을 작성하는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가지 방법</a:t>
            </a:r>
            <a:endParaRPr lang="en-US" altLang="ko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1F0C4-1F3D-1F60-ED0D-DE7A5A16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326846"/>
            <a:ext cx="6670040" cy="1293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2956E-4B42-7759-AA46-995C88DE7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08" y="3666576"/>
            <a:ext cx="6671492" cy="1264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A08DA-824E-58E0-DDFB-8FF3F409C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579" y="3444917"/>
            <a:ext cx="3010444" cy="79815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09341-0C4A-E5DD-2825-C615D0E6B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75" y="2650854"/>
            <a:ext cx="4373151" cy="560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E6AD70-5451-60A9-D313-E2AB2B9AF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77" y="5055038"/>
            <a:ext cx="7259406" cy="8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6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코루틴</a:t>
            </a:r>
            <a:r>
              <a:rPr lang="en-US" altLang="ko-KR" sz="3200" b="1" dirty="0"/>
              <a:t>(coroutine) – </a:t>
            </a:r>
            <a:r>
              <a:rPr lang="ko-KR" altLang="en-US" sz="2800" b="1" dirty="0"/>
              <a:t>가상 쓰레드의 </a:t>
            </a:r>
            <a:r>
              <a:rPr lang="ko-KR" altLang="en-US" sz="2800" b="1" dirty="0" err="1"/>
              <a:t>컨티뉴에이션</a:t>
            </a:r>
            <a:endParaRPr lang="en-KR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실행의 </a:t>
            </a:r>
            <a:r>
              <a:rPr lang="ko-KR" altLang="en-US" sz="2400" b="1" dirty="0">
                <a:solidFill>
                  <a:srgbClr val="FF0000"/>
                </a:solidFill>
              </a:rPr>
              <a:t>중단과 재개</a:t>
            </a:r>
            <a:r>
              <a:rPr lang="ko-KR" altLang="en-US" sz="2400" b="1" dirty="0"/>
              <a:t>가 가능한 서브루틴</a:t>
            </a:r>
            <a:r>
              <a:rPr lang="en-US" altLang="ko-KR" sz="2400" b="1" dirty="0"/>
              <a:t>(</a:t>
            </a:r>
            <a:r>
              <a:rPr lang="en-US" altLang="ko-KR" sz="2400" b="1" dirty="0">
                <a:solidFill>
                  <a:srgbClr val="FF0000"/>
                </a:solidFill>
              </a:rPr>
              <a:t>co</a:t>
            </a:r>
            <a:r>
              <a:rPr lang="en-US" altLang="ko-KR" sz="2400" b="1" dirty="0"/>
              <a:t>operative + </a:t>
            </a:r>
            <a:r>
              <a:rPr lang="en-US" altLang="ko-KR" sz="2400" b="1" dirty="0">
                <a:solidFill>
                  <a:srgbClr val="FF0000"/>
                </a:solidFill>
              </a:rPr>
              <a:t>routine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B7129-0DA9-00F8-63A2-1BD19FB2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424" y="2887317"/>
            <a:ext cx="4744015" cy="36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3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컨티뉴에이션</a:t>
            </a:r>
            <a:r>
              <a:rPr lang="en-US" altLang="ko-KR" sz="3200" b="1" dirty="0"/>
              <a:t>(Continuation)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작업과 가상 쓰레드를 하나로 묶은 것 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9106C-0BC3-9891-C0BA-4B98CBF8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4" y="2769511"/>
            <a:ext cx="8086121" cy="359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3BD6F-62A2-C936-4119-A88E2E778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804" y="1606310"/>
            <a:ext cx="5099931" cy="1661989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41099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StackChunk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 err="1"/>
              <a:t>호출스택의</a:t>
            </a:r>
            <a:r>
              <a:rPr lang="ko-KR" altLang="en-US" sz="2800" b="1" dirty="0"/>
              <a:t> 임시 저장소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1EC14-D8D0-A76F-ED1F-AFF079346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793" y="2996950"/>
            <a:ext cx="5058498" cy="340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FF633F-5865-CBAE-A707-E1D85828A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934" y="2897424"/>
            <a:ext cx="3496461" cy="1731474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5DEC41-BBD4-FD99-0B84-E15CF64909EA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중단시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호출스택을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StackChunk</a:t>
            </a:r>
            <a:r>
              <a:rPr lang="ko-KR" altLang="en-US" sz="2400" b="1" dirty="0"/>
              <a:t>에 저장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재개시</a:t>
            </a:r>
            <a:r>
              <a:rPr lang="ko-KR" altLang="en-US" sz="2400" b="1" dirty="0"/>
              <a:t> 다시 </a:t>
            </a:r>
            <a:r>
              <a:rPr lang="ko-KR" altLang="en-US" sz="2400" b="1" dirty="0" err="1"/>
              <a:t>호출스택에</a:t>
            </a:r>
            <a:r>
              <a:rPr lang="ko-KR" altLang="en-US" sz="2400" b="1" dirty="0"/>
              <a:t> 복사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3412227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컨티뉴에이션의</a:t>
            </a:r>
            <a:r>
              <a:rPr lang="ko-KR" altLang="en-US" sz="3200" b="1" dirty="0"/>
              <a:t> 중단과 재개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컨티뉴에이션은</a:t>
            </a:r>
            <a:r>
              <a:rPr lang="ko-KR" altLang="en-US" sz="2400" b="1" dirty="0"/>
              <a:t> 자동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수동으로 중단 가능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A42C1-8508-C811-B30A-9519F31E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92" y="2761135"/>
            <a:ext cx="6798398" cy="1595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C6482-BF6F-8CE5-FCDC-B6675F8A3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6" y="4377878"/>
            <a:ext cx="6191816" cy="19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A2B74-F977-D2B5-8E25-90A12C52E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0A694C-2353-AAAD-D5D0-41877F62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3608C-2B0B-C674-4E8D-79717F7A10AC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6CC1A-46A7-BAEB-C91E-68F52821F151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Executor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BC60C-7D4A-FDC1-2DC6-B88B0CADA232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쓰레드를 실행하는 방법을 정의</a:t>
            </a:r>
            <a:endParaRPr lang="en-KR" sz="2400" b="1" dirty="0"/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2389D1F-D0AB-3664-44AE-EFD084C1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0" y="3957796"/>
            <a:ext cx="5334000" cy="2133600"/>
          </a:xfrm>
          <a:prstGeom prst="rect">
            <a:avLst/>
          </a:prstGeom>
        </p:spPr>
      </p:pic>
      <p:pic>
        <p:nvPicPr>
          <p:cNvPr id="12" name="Picture 1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49930D3-FBD5-9886-7C9D-35349E1F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149" y="3951914"/>
            <a:ext cx="5920364" cy="2142608"/>
          </a:xfrm>
          <a:prstGeom prst="rect">
            <a:avLst/>
          </a:prstGeom>
        </p:spPr>
      </p:pic>
      <p:pic>
        <p:nvPicPr>
          <p:cNvPr id="6" name="Picture 5" descr="A close-up of a word&#10;&#10;AI-generated content may be incorrect.">
            <a:extLst>
              <a:ext uri="{FF2B5EF4-FFF2-40B4-BE49-F238E27FC236}">
                <a16:creationId xmlns:a16="http://schemas.microsoft.com/office/drawing/2014/main" id="{C011E015-CD6E-2796-B258-DE5ACC0D6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67" y="2836743"/>
            <a:ext cx="6174016" cy="9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43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91A1-F9C6-0477-3495-0AAE71CE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30EAD-E321-39D0-51A9-0BBCD1CF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A2A5E-13E2-2CDF-C5ED-61930D9FD6B0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1E372-D45A-D48F-576F-32E332F50B52}"/>
              </a:ext>
            </a:extLst>
          </p:cNvPr>
          <p:cNvSpPr txBox="1"/>
          <p:nvPr/>
        </p:nvSpPr>
        <p:spPr>
          <a:xfrm>
            <a:off x="729343" y="1231257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ThreadFactory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3D356-6BEA-5351-6CBE-73F92B5EF36F}"/>
              </a:ext>
            </a:extLst>
          </p:cNvPr>
          <p:cNvSpPr txBox="1"/>
          <p:nvPr/>
        </p:nvSpPr>
        <p:spPr>
          <a:xfrm>
            <a:off x="738212" y="1867870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쓰레드를 생성하는 방법을 정의</a:t>
            </a:r>
            <a:endParaRPr lang="en-KR" sz="2400" b="1" dirty="0"/>
          </a:p>
        </p:txBody>
      </p:sp>
      <p:pic>
        <p:nvPicPr>
          <p:cNvPr id="13" name="Picture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CAF222A-DE37-AE1D-5ABA-7501AC4B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0" y="4031259"/>
            <a:ext cx="6693394" cy="1848104"/>
          </a:xfrm>
          <a:prstGeom prst="rect">
            <a:avLst/>
          </a:prstGeom>
        </p:spPr>
      </p:pic>
      <p:pic>
        <p:nvPicPr>
          <p:cNvPr id="15" name="Picture 14" descr="A computer code with black and red text&#10;&#10;AI-generated content may be incorrect.">
            <a:extLst>
              <a:ext uri="{FF2B5EF4-FFF2-40B4-BE49-F238E27FC236}">
                <a16:creationId xmlns:a16="http://schemas.microsoft.com/office/drawing/2014/main" id="{F93C0616-F0C4-0BC8-E16B-0D032FD30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24" y="2507879"/>
            <a:ext cx="5257827" cy="38563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17" name="Picture 16" descr="A close-up of a word&#10;&#10;AI-generated content may be incorrect.">
            <a:extLst>
              <a:ext uri="{FF2B5EF4-FFF2-40B4-BE49-F238E27FC236}">
                <a16:creationId xmlns:a16="http://schemas.microsoft.com/office/drawing/2014/main" id="{48FA0B3B-1AF6-DF2A-6319-D4F2E1473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36" y="2828476"/>
            <a:ext cx="4244804" cy="1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90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44C23-6D45-5B5C-B36A-50DC27D1B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F21B0-6E84-A8B5-F93E-300A8A73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3CE96-1100-09F1-3839-7A70AD9F240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E16D7-F818-710B-8430-59291DF52757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ExecutorService</a:t>
            </a:r>
            <a:r>
              <a:rPr lang="en-US" sz="3200" b="1" dirty="0"/>
              <a:t> – </a:t>
            </a:r>
            <a:r>
              <a:rPr lang="en-US" sz="2800" b="1" dirty="0"/>
              <a:t>Executor</a:t>
            </a:r>
            <a:r>
              <a:rPr lang="ko-KR" altLang="en-US" sz="2800" b="1" dirty="0"/>
              <a:t>의 자손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A03492-EE8F-9B9C-B455-B47C333B065F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반환값이</a:t>
            </a:r>
            <a:r>
              <a:rPr lang="ko-KR" altLang="en-US" sz="2400" b="1" dirty="0"/>
              <a:t> 있는 작업을 수행하고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모든 예외를 던질 수 있다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7" name="Picture 6" descr="A close-up of a word&#10;&#10;AI-generated content may be incorrect.">
            <a:extLst>
              <a:ext uri="{FF2B5EF4-FFF2-40B4-BE49-F238E27FC236}">
                <a16:creationId xmlns:a16="http://schemas.microsoft.com/office/drawing/2014/main" id="{6A7E3CDA-F586-DAD1-17FE-011E54541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31" y="2918793"/>
            <a:ext cx="5528147" cy="919809"/>
          </a:xfrm>
          <a:prstGeom prst="rect">
            <a:avLst/>
          </a:prstGeom>
        </p:spPr>
      </p:pic>
      <p:pic>
        <p:nvPicPr>
          <p:cNvPr id="13" name="Picture 1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466D2D03-F4AC-6FF7-BD1C-4595B1A2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1" y="3923010"/>
            <a:ext cx="3669115" cy="1050999"/>
          </a:xfrm>
          <a:prstGeom prst="rect">
            <a:avLst/>
          </a:prstGeom>
        </p:spPr>
      </p:pic>
      <p:pic>
        <p:nvPicPr>
          <p:cNvPr id="15" name="Picture 14" descr="A black text with red letters&#10;&#10;AI-generated content may be incorrect.">
            <a:extLst>
              <a:ext uri="{FF2B5EF4-FFF2-40B4-BE49-F238E27FC236}">
                <a16:creationId xmlns:a16="http://schemas.microsoft.com/office/drawing/2014/main" id="{CD1DA2B7-748C-CC32-159F-3C31F44C9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90" y="4859820"/>
            <a:ext cx="8114505" cy="14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8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9B84-44CE-DB1C-85AD-3066534AC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2E98B-D3D3-E5B8-98C6-2F7EBBC4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A9DFD-94B1-63DF-83A9-847AE1C3350E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CA4E5-C79D-4E2E-FEFC-D09E472AFB12}"/>
              </a:ext>
            </a:extLst>
          </p:cNvPr>
          <p:cNvSpPr txBox="1"/>
          <p:nvPr/>
        </p:nvSpPr>
        <p:spPr>
          <a:xfrm>
            <a:off x="729343" y="1062446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Thread Pool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9EEB-D60A-430E-6C59-4AE58858E4CC}"/>
              </a:ext>
            </a:extLst>
          </p:cNvPr>
          <p:cNvSpPr txBox="1"/>
          <p:nvPr/>
        </p:nvSpPr>
        <p:spPr>
          <a:xfrm>
            <a:off x="738212" y="169905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쓰레드를 미리 생성해 놓고 재사용한다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6" name="Picture 5" descr="A screenshot of a task&#10;&#10;AI-generated content may be incorrect.">
            <a:extLst>
              <a:ext uri="{FF2B5EF4-FFF2-40B4-BE49-F238E27FC236}">
                <a16:creationId xmlns:a16="http://schemas.microsoft.com/office/drawing/2014/main" id="{D2D03B65-4ED3-5E41-95BB-AA85EBED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50" y="2110156"/>
            <a:ext cx="6537158" cy="42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78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ED3AF-926A-E52B-D295-79FA795DA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0940F7-4AD0-2C2D-8F1B-910F65EF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1CF94-1AF7-BB37-47D8-D951267AE3C3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09223-D8A7-7A04-F7A8-DFD216B40C7B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ExecutorService</a:t>
            </a:r>
            <a:r>
              <a:rPr lang="ko-KR" altLang="en-US" sz="3200" b="1" dirty="0"/>
              <a:t>에서 제공하는 </a:t>
            </a:r>
            <a:r>
              <a:rPr lang="en-US" altLang="ko-KR" sz="3200" b="1" dirty="0" err="1"/>
              <a:t>ThreadPool</a:t>
            </a:r>
            <a:endParaRPr lang="en-KR" sz="3200" b="1" dirty="0"/>
          </a:p>
        </p:txBody>
      </p:sp>
      <p:pic>
        <p:nvPicPr>
          <p:cNvPr id="7" name="Picture 6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29BA4DE7-5FDB-34D5-1F6C-857E7025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2354286"/>
            <a:ext cx="8548962" cy="38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30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B7B5-EAE8-CA1D-F4A5-B6B12775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1002A-1ED3-AE22-14B7-13F95FCE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0BFF7-4ED3-5159-86DD-DF3D8CB4C86D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B7E1C-1D86-874F-96D3-6D664D9A5D79}"/>
              </a:ext>
            </a:extLst>
          </p:cNvPr>
          <p:cNvSpPr txBox="1"/>
          <p:nvPr/>
        </p:nvSpPr>
        <p:spPr>
          <a:xfrm>
            <a:off x="729343" y="1315662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Thread Pool</a:t>
            </a:r>
            <a:r>
              <a:rPr lang="ko-KR" altLang="en-US" sz="3200" b="1" dirty="0"/>
              <a:t>의 단점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4785DA-8DAD-032C-E6CC-03DB2B11672F}"/>
              </a:ext>
            </a:extLst>
          </p:cNvPr>
          <p:cNvSpPr txBox="1"/>
          <p:nvPr/>
        </p:nvSpPr>
        <p:spPr>
          <a:xfrm>
            <a:off x="738212" y="1952275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I/O </a:t>
            </a:r>
            <a:r>
              <a:rPr lang="ko-KR" altLang="en-US" sz="2400" b="1" dirty="0"/>
              <a:t>블로킹이 발생하면 쓰레드가 멈추고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사용할 수 있는 쓰레드의 수가 감소</a:t>
            </a:r>
            <a:endParaRPr lang="en-KR" sz="2400" b="1" dirty="0"/>
          </a:p>
        </p:txBody>
      </p:sp>
      <p:pic>
        <p:nvPicPr>
          <p:cNvPr id="7" name="Picture 6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2CD79D20-CD33-2B36-A842-C5820AAC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2495638"/>
            <a:ext cx="8589818" cy="2005690"/>
          </a:xfrm>
          <a:prstGeom prst="rect">
            <a:avLst/>
          </a:prstGeom>
        </p:spPr>
      </p:pic>
      <p:pic>
        <p:nvPicPr>
          <p:cNvPr id="11" name="Picture 10" descr="A diagram of a thread&#10;&#10;AI-generated content may be incorrect.">
            <a:extLst>
              <a:ext uri="{FF2B5EF4-FFF2-40B4-BE49-F238E27FC236}">
                <a16:creationId xmlns:a16="http://schemas.microsoft.com/office/drawing/2014/main" id="{9794F7DB-AF6D-9386-3192-570593DF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84" y="4531828"/>
            <a:ext cx="4762499" cy="17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5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start()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run()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/>
              <a:t>start()</a:t>
            </a:r>
            <a:r>
              <a:rPr lang="ko-KR" altLang="en-US" sz="2400" b="1" dirty="0"/>
              <a:t>는 새로운 호출 스택을 생성하고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run()</a:t>
            </a:r>
            <a:r>
              <a:rPr lang="ko-KR" altLang="en-US" sz="2400" b="1" dirty="0"/>
              <a:t>을 호출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CDE04-6AE1-74C5-A7BF-FACAC1C00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45" y="3003005"/>
            <a:ext cx="6159137" cy="3424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039AA2-F86C-408D-A3C5-6AB9DD7D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2" y="2327182"/>
            <a:ext cx="4844868" cy="621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24CEB-B013-7A04-4A86-A63253707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114" y="2435385"/>
            <a:ext cx="4138749" cy="1726299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771219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83E8B-418F-61AE-EF05-0E116AC75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3711C-EC87-7FD6-0179-B2FE5AF5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A632-5927-91E1-1221-F1A063479468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52C92-C01A-111C-21D2-9888244655D6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Future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664C7-7635-EF79-03EE-BAE52C11680B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인터페이스로 비동기 작업의 결과를 담을 객체의 기능을 정의한다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KR" sz="2400" b="1" dirty="0"/>
          </a:p>
        </p:txBody>
      </p:sp>
      <p:pic>
        <p:nvPicPr>
          <p:cNvPr id="7" name="Picture 6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DB98276-3DB7-1D07-2C5A-A3F7B4CF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4379492"/>
            <a:ext cx="7772400" cy="1189101"/>
          </a:xfrm>
          <a:prstGeom prst="rect">
            <a:avLst/>
          </a:prstGeom>
        </p:spPr>
      </p:pic>
      <p:pic>
        <p:nvPicPr>
          <p:cNvPr id="11" name="Picture 10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036AFB96-348A-2888-BCAB-0E749FFA3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43" y="2907708"/>
            <a:ext cx="7772400" cy="13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29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10F75-FD4E-A8D1-2103-4FD9BFA0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55D15-819E-3DD3-57B9-2399FAE9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C1780-B214-A95F-9D06-B0C5E98E2D9E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2E093-AA9F-16EF-3FF6-4C264729079D}"/>
              </a:ext>
            </a:extLst>
          </p:cNvPr>
          <p:cNvSpPr txBox="1"/>
          <p:nvPr/>
        </p:nvSpPr>
        <p:spPr>
          <a:xfrm>
            <a:off x="729343" y="1062442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Future </a:t>
            </a:r>
            <a:r>
              <a:rPr lang="ko-KR" altLang="en-US" sz="3200" b="1" dirty="0"/>
              <a:t>패턴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42A8C-8A55-2B89-D285-E0A80F5668D1}"/>
              </a:ext>
            </a:extLst>
          </p:cNvPr>
          <p:cNvSpPr txBox="1"/>
          <p:nvPr/>
        </p:nvSpPr>
        <p:spPr>
          <a:xfrm>
            <a:off x="738212" y="1699055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결과를 미래</a:t>
            </a:r>
            <a:r>
              <a:rPr lang="en-US" altLang="ko-KR" sz="2400" b="1" dirty="0"/>
              <a:t>(Future)</a:t>
            </a:r>
            <a:r>
              <a:rPr lang="ko-KR" altLang="en-US" sz="2400" b="1" dirty="0" err="1"/>
              <a:t>에</a:t>
            </a:r>
            <a:r>
              <a:rPr lang="ko-KR" altLang="en-US" sz="2400" b="1" dirty="0"/>
              <a:t> 받겠다는 약속</a:t>
            </a:r>
            <a:r>
              <a:rPr lang="en-US" altLang="ko-KR" sz="2400" b="1" dirty="0"/>
              <a:t>(Promise)</a:t>
            </a:r>
            <a:endParaRPr lang="en-KR" sz="2400" b="1" dirty="0"/>
          </a:p>
        </p:txBody>
      </p:sp>
      <p:pic>
        <p:nvPicPr>
          <p:cNvPr id="6" name="Picture 5" descr="A box and bat with a bat&#10;&#10;AI-generated content may be incorrect.">
            <a:extLst>
              <a:ext uri="{FF2B5EF4-FFF2-40B4-BE49-F238E27FC236}">
                <a16:creationId xmlns:a16="http://schemas.microsoft.com/office/drawing/2014/main" id="{8AC62E97-06B7-06F3-F16F-443872D36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55" y="3584876"/>
            <a:ext cx="6439553" cy="2560420"/>
          </a:xfrm>
          <a:prstGeom prst="rect">
            <a:avLst/>
          </a:prstGeom>
        </p:spPr>
      </p:pic>
      <p:pic>
        <p:nvPicPr>
          <p:cNvPr id="8" name="Picture 7" descr="A close up of text&#10;&#10;AI-generated content may be incorrect.">
            <a:extLst>
              <a:ext uri="{FF2B5EF4-FFF2-40B4-BE49-F238E27FC236}">
                <a16:creationId xmlns:a16="http://schemas.microsoft.com/office/drawing/2014/main" id="{4F119DDB-E817-5A67-5CFA-886BCE7D1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26" y="2429376"/>
            <a:ext cx="9424651" cy="120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03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8BE50-7D83-CD05-8A32-6E1AD336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9C428-4E43-82CD-53DF-23F7BD06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65F8A-8C7B-3992-97FE-B5019C0B80AA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4B974-D28E-1BF7-0F7C-E41B5CA8AAC9}"/>
              </a:ext>
            </a:extLst>
          </p:cNvPr>
          <p:cNvSpPr txBox="1"/>
          <p:nvPr/>
        </p:nvSpPr>
        <p:spPr>
          <a:xfrm>
            <a:off x="729343" y="1062446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Future</a:t>
            </a:r>
            <a:r>
              <a:rPr lang="ko-KR" altLang="en-US" sz="3200" b="1" dirty="0"/>
              <a:t>의 주요</a:t>
            </a:r>
            <a:r>
              <a:rPr lang="en-US" sz="3200" b="1" dirty="0"/>
              <a:t> </a:t>
            </a:r>
            <a:r>
              <a:rPr lang="ko-KR" altLang="en-US" sz="3200" b="1" dirty="0"/>
              <a:t>메서드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8BCD8-CE6E-30FD-7350-27F00EDEF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3" y="1582458"/>
            <a:ext cx="10692800" cy="46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16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E8318-241E-54C6-C95D-F7A2CEA2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2BDD7-9AAB-E8F8-A96F-756DD001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DAB4A-EFD3-1EED-CF3C-B1C9E59F041F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EC603-21E9-9645-A19D-DBD8AEEB6D1A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CompletableFuture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3CE74-8693-048F-0022-90E8C5C1BD0F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발전된 </a:t>
            </a:r>
            <a:r>
              <a:rPr lang="en-US" altLang="ko-KR" sz="2400" b="1" dirty="0"/>
              <a:t>Future,</a:t>
            </a:r>
            <a:r>
              <a:rPr lang="ko-KR" altLang="en-US" sz="2400" b="1" dirty="0"/>
              <a:t> 서로 연관된 여러 비동기 작업들을 처리하는 기능을 추가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8D665-2597-6565-5A78-B1811B20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22" y="2867821"/>
            <a:ext cx="9719219" cy="1045811"/>
          </a:xfrm>
          <a:prstGeom prst="rect">
            <a:avLst/>
          </a:prstGeom>
        </p:spPr>
      </p:pic>
      <p:pic>
        <p:nvPicPr>
          <p:cNvPr id="8" name="Picture 7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584471E6-B4D8-BEF6-9219-C26895FD7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27" y="4272063"/>
            <a:ext cx="9076008" cy="179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35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E8318-241E-54C6-C95D-F7A2CEA2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2BDD7-9AAB-E8F8-A96F-756DD001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DAB4A-EFD3-1EED-CF3C-B1C9E59F041F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EC603-21E9-9645-A19D-DBD8AEEB6D1A}"/>
              </a:ext>
            </a:extLst>
          </p:cNvPr>
          <p:cNvSpPr txBox="1"/>
          <p:nvPr/>
        </p:nvSpPr>
        <p:spPr>
          <a:xfrm>
            <a:off x="717151" y="1172173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CompletableFuture</a:t>
            </a:r>
            <a:r>
              <a:rPr lang="ko-KR" altLang="en-US" sz="3200" b="1" dirty="0"/>
              <a:t>의 주요 메서드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433B3-4D75-D240-A9C0-E65AA9196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1815083"/>
            <a:ext cx="8455660" cy="46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싱글 쓰레드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멀티 쓰레드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하나의 쓰레드가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개의 작업을 처리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두 개의 쓰레드가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개 씩 처리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580E4-CC2D-3F1C-2C25-4FCCDEE6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2319724"/>
            <a:ext cx="4069080" cy="199125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F2AE5-84A2-379C-E7B4-7378188EF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4404590"/>
            <a:ext cx="2501900" cy="1052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A70C9-D705-2780-0FA6-147F87C86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460" y="2306319"/>
            <a:ext cx="4076700" cy="4153619"/>
          </a:xfrm>
          <a:prstGeom prst="rect">
            <a:avLst/>
          </a:prstGeom>
          <a:ln>
            <a:noFill/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32F7D6D-B4C1-93D1-8BBA-DBC856299452}"/>
              </a:ext>
            </a:extLst>
          </p:cNvPr>
          <p:cNvSpPr/>
          <p:nvPr/>
        </p:nvSpPr>
        <p:spPr>
          <a:xfrm rot="16200000">
            <a:off x="4812637" y="3090778"/>
            <a:ext cx="336884" cy="43313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EE659C-EB7C-C35C-6771-3AE5EB569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50" y="5378296"/>
            <a:ext cx="2553970" cy="1050231"/>
          </a:xfrm>
          <a:prstGeom prst="rect">
            <a:avLst/>
          </a:prstGeom>
        </p:spPr>
      </p:pic>
      <p:sp>
        <p:nvSpPr>
          <p:cNvPr id="12" name="Text Box 20">
            <a:extLst>
              <a:ext uri="{FF2B5EF4-FFF2-40B4-BE49-F238E27FC236}">
                <a16:creationId xmlns:a16="http://schemas.microsoft.com/office/drawing/2014/main" id="{7DDCFC8A-1031-10DB-5989-A07D0F7DC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92" y="4727433"/>
            <a:ext cx="1609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싱글 쓰레드</a:t>
            </a:r>
            <a:endParaRPr lang="en-US" altLang="ko-KR" dirty="0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DB5A2904-6A3B-21EF-3DCB-5075EAB74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492" y="5631673"/>
            <a:ext cx="1609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멀티 쓰레드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541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블락킹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vs. </a:t>
            </a:r>
            <a:r>
              <a:rPr lang="ko-KR" altLang="en-US" sz="3200" b="1" dirty="0" err="1"/>
              <a:t>넌블락킹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 err="1"/>
              <a:t>블락킹은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CPU</a:t>
            </a:r>
            <a:r>
              <a:rPr lang="ko-KR" altLang="en-US" sz="2400" b="1" dirty="0"/>
              <a:t>가 작업을 진행을 중단한 상태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주로 </a:t>
            </a:r>
            <a:r>
              <a:rPr lang="en-US" altLang="ko-KR" sz="2400" b="1" dirty="0"/>
              <a:t>I/O</a:t>
            </a:r>
            <a:r>
              <a:rPr lang="ko-KR" altLang="en-US" sz="2400" b="1" dirty="0"/>
              <a:t>작업에서 발생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F56FF-4EFE-6888-9796-6ABCB547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0" y="2480888"/>
            <a:ext cx="7023100" cy="332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26EAB-CA41-0C55-9906-5EAA017F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560" y="2613664"/>
            <a:ext cx="4720429" cy="13273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4212DE-0768-4885-EE77-D4CA3806F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57" y="4126182"/>
            <a:ext cx="3393109" cy="218068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E68EC764-9B7D-1A27-4F4C-097B67E95537}"/>
              </a:ext>
            </a:extLst>
          </p:cNvPr>
          <p:cNvSpPr/>
          <p:nvPr/>
        </p:nvSpPr>
        <p:spPr>
          <a:xfrm rot="16200000">
            <a:off x="4739004" y="4194841"/>
            <a:ext cx="336884" cy="10450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B95F0D5-DD2E-126F-B7B6-894118E69050}"/>
              </a:ext>
            </a:extLst>
          </p:cNvPr>
          <p:cNvSpPr/>
          <p:nvPr/>
        </p:nvSpPr>
        <p:spPr>
          <a:xfrm>
            <a:off x="1371600" y="3860800"/>
            <a:ext cx="3207774" cy="1513840"/>
          </a:xfrm>
          <a:prstGeom prst="frame">
            <a:avLst>
              <a:gd name="adj1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4652B4-B79E-8426-4FBD-630A0A223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550" y="1286821"/>
            <a:ext cx="4718050" cy="12239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85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쓰레드의 우선순위</a:t>
            </a:r>
            <a:r>
              <a:rPr lang="en-US" altLang="ko-KR" sz="3200" b="1" dirty="0"/>
              <a:t>(priority of thread)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쓰레드 마다 우선순위를 다르게 지정가능</a:t>
            </a:r>
            <a:r>
              <a:rPr lang="en-US" altLang="ko-KR" sz="2400" b="1" dirty="0"/>
              <a:t>.</a:t>
            </a:r>
          </a:p>
        </p:txBody>
      </p:sp>
      <p:pic>
        <p:nvPicPr>
          <p:cNvPr id="3" name="Picture 42">
            <a:extLst>
              <a:ext uri="{FF2B5EF4-FFF2-40B4-BE49-F238E27FC236}">
                <a16:creationId xmlns:a16="http://schemas.microsoft.com/office/drawing/2014/main" id="{849F61ED-4063-00C5-ED4F-BEA20F1BF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357120"/>
            <a:ext cx="72977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3">
            <a:extLst>
              <a:ext uri="{FF2B5EF4-FFF2-40B4-BE49-F238E27FC236}">
                <a16:creationId xmlns:a16="http://schemas.microsoft.com/office/drawing/2014/main" id="{ABCD6733-5126-E6DD-168C-8B705E09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144520"/>
            <a:ext cx="7297738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30D5F-7FAE-7286-7201-1A888B066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0" y="4209198"/>
            <a:ext cx="7219950" cy="19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4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50682</TotalTime>
  <Words>1556</Words>
  <Application>Microsoft Macintosh PowerPoint</Application>
  <PresentationFormat>Widescreen</PresentationFormat>
  <Paragraphs>356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Adobe 고딕 Std B</vt:lpstr>
      <vt:lpstr>굴림</vt:lpstr>
      <vt:lpstr>맑은 고딕</vt:lpstr>
      <vt:lpstr>YoonV YoonMyungjo100Std_OTF</vt:lpstr>
      <vt:lpstr>견명조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1985</cp:revision>
  <dcterms:created xsi:type="dcterms:W3CDTF">2025-07-12T07:57:13Z</dcterms:created>
  <dcterms:modified xsi:type="dcterms:W3CDTF">2026-01-03T04:40:46Z</dcterms:modified>
</cp:coreProperties>
</file>